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23" r:id="rId3"/>
    <p:sldId id="291" r:id="rId4"/>
    <p:sldId id="354" r:id="rId5"/>
    <p:sldId id="312" r:id="rId6"/>
    <p:sldId id="256" r:id="rId7"/>
    <p:sldId id="273" r:id="rId8"/>
    <p:sldId id="257" r:id="rId9"/>
    <p:sldId id="258" r:id="rId10"/>
    <p:sldId id="310" r:id="rId11"/>
    <p:sldId id="259" r:id="rId12"/>
    <p:sldId id="260" r:id="rId13"/>
    <p:sldId id="290" r:id="rId14"/>
    <p:sldId id="261" r:id="rId15"/>
    <p:sldId id="313" r:id="rId16"/>
    <p:sldId id="314" r:id="rId18"/>
    <p:sldId id="315" r:id="rId19"/>
    <p:sldId id="316" r:id="rId20"/>
    <p:sldId id="317" r:id="rId21"/>
    <p:sldId id="318" r:id="rId22"/>
    <p:sldId id="319" r:id="rId23"/>
    <p:sldId id="320" r:id="rId24"/>
    <p:sldId id="263" r:id="rId25"/>
    <p:sldId id="264" r:id="rId26"/>
    <p:sldId id="265" r:id="rId27"/>
    <p:sldId id="269" r:id="rId28"/>
    <p:sldId id="271" r:id="rId29"/>
    <p:sldId id="32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IMG-20240507-WA0010"/>
          <p:cNvPicPr>
            <a:picLocks noChangeAspect="1"/>
          </p:cNvPicPr>
          <p:nvPr/>
        </p:nvPicPr>
        <p:blipFill>
          <a:blip r:embed="rId1"/>
          <a:stretch>
            <a:fillRect/>
          </a:stretch>
        </p:blipFill>
        <p:spPr>
          <a:xfrm>
            <a:off x="0" y="-635"/>
            <a:ext cx="1219136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 y="159385"/>
            <a:ext cx="12192635" cy="626745"/>
          </a:xfrm>
          <a:solidFill>
            <a:schemeClr val="accent1"/>
          </a:solidFill>
        </p:spPr>
        <p:txBody>
          <a:bodyPr>
            <a:normAutofit fontScale="90000"/>
          </a:bodyPr>
          <a:p>
            <a:pPr algn="ctr"/>
            <a:r>
              <a:rPr lang="en-US"/>
              <a:t>Classification</a:t>
            </a:r>
            <a:endParaRPr lang="en-US"/>
          </a:p>
        </p:txBody>
      </p:sp>
      <p:sp>
        <p:nvSpPr>
          <p:cNvPr id="3" name="Content Placeholder 2"/>
          <p:cNvSpPr>
            <a:spLocks noGrp="1"/>
          </p:cNvSpPr>
          <p:nvPr>
            <p:ph idx="1"/>
          </p:nvPr>
        </p:nvSpPr>
        <p:spPr>
          <a:xfrm>
            <a:off x="0" y="892810"/>
            <a:ext cx="12191365" cy="5965190"/>
          </a:xfrm>
        </p:spPr>
        <p:txBody>
          <a:bodyPr>
            <a:normAutofit/>
          </a:bodyPr>
          <a:p>
            <a:r>
              <a:rPr lang="en-US"/>
              <a:t>Once( IF )is determined, it can be classified according to </a:t>
            </a:r>
            <a:r>
              <a:rPr lang="en-US" b="1">
                <a:solidFill>
                  <a:srgbClr val="C00000"/>
                </a:solidFill>
              </a:rPr>
              <a:t>functional</a:t>
            </a:r>
            <a:r>
              <a:rPr lang="en-US"/>
              <a:t>, </a:t>
            </a:r>
            <a:r>
              <a:rPr lang="en-US" b="1">
                <a:solidFill>
                  <a:srgbClr val="C00000"/>
                </a:solidFill>
              </a:rPr>
              <a:t>pathophysiological</a:t>
            </a:r>
            <a:r>
              <a:rPr lang="en-US"/>
              <a:t> ,</a:t>
            </a:r>
            <a:r>
              <a:rPr lang="en-US" b="1">
                <a:solidFill>
                  <a:srgbClr val="C00000"/>
                </a:solidFill>
              </a:rPr>
              <a:t>anatomical</a:t>
            </a:r>
            <a:r>
              <a:rPr lang="en-US"/>
              <a:t> and </a:t>
            </a:r>
            <a:r>
              <a:rPr lang="en-US" b="1">
                <a:solidFill>
                  <a:srgbClr val="C00000"/>
                </a:solidFill>
              </a:rPr>
              <a:t>clinical criteria</a:t>
            </a:r>
            <a:r>
              <a:rPr lang="en-US"/>
              <a:t>.</a:t>
            </a:r>
            <a:endParaRPr lang="en-US"/>
          </a:p>
          <a:p>
            <a:r>
              <a:rPr lang="en-US"/>
              <a:t>The </a:t>
            </a:r>
            <a:r>
              <a:rPr lang="en-US" b="1">
                <a:solidFill>
                  <a:srgbClr val="C00000"/>
                </a:solidFill>
              </a:rPr>
              <a:t>functional</a:t>
            </a:r>
            <a:r>
              <a:rPr lang="en-US"/>
              <a:t> classification is based on </a:t>
            </a:r>
            <a:r>
              <a:rPr lang="en-US" b="1">
                <a:solidFill>
                  <a:srgbClr val="C00000"/>
                </a:solidFill>
              </a:rPr>
              <a:t>onset</a:t>
            </a:r>
            <a:r>
              <a:rPr lang="en-US"/>
              <a:t> and </a:t>
            </a:r>
            <a:r>
              <a:rPr lang="en-US" b="1">
                <a:solidFill>
                  <a:srgbClr val="C00000"/>
                </a:solidFill>
              </a:rPr>
              <a:t>expected outcomes</a:t>
            </a:r>
            <a:r>
              <a:rPr lang="en-US"/>
              <a:t> for patients.</a:t>
            </a:r>
            <a:endParaRPr lang="en-US"/>
          </a:p>
          <a:p>
            <a:r>
              <a:rPr lang="en-US"/>
              <a:t> </a:t>
            </a:r>
            <a:r>
              <a:rPr lang="en-US" b="1">
                <a:solidFill>
                  <a:srgbClr val="C00000"/>
                </a:solidFill>
              </a:rPr>
              <a:t>Type I</a:t>
            </a:r>
            <a:r>
              <a:rPr lang="en-US"/>
              <a:t>  is </a:t>
            </a:r>
            <a:r>
              <a:rPr lang="en-US" b="1">
                <a:solidFill>
                  <a:srgbClr val="7030A0"/>
                </a:solidFill>
              </a:rPr>
              <a:t>acute</a:t>
            </a:r>
            <a:r>
              <a:rPr lang="en-US"/>
              <a:t> in its development, </a:t>
            </a:r>
            <a:r>
              <a:rPr lang="en-US" b="1">
                <a:solidFill>
                  <a:srgbClr val="00B050"/>
                </a:solidFill>
              </a:rPr>
              <a:t>short-term</a:t>
            </a:r>
            <a:r>
              <a:rPr lang="en-US"/>
              <a:t> in duration, and typically </a:t>
            </a:r>
            <a:r>
              <a:rPr lang="en-US" b="1">
                <a:solidFill>
                  <a:srgbClr val="00B050"/>
                </a:solidFill>
              </a:rPr>
              <a:t>self-limited</a:t>
            </a:r>
            <a:r>
              <a:rPr lang="en-US"/>
              <a:t> seen in relation with critical illness and the perioperative setting.</a:t>
            </a:r>
            <a:endParaRPr lang="en-US"/>
          </a:p>
          <a:p>
            <a:r>
              <a:rPr lang="en-US"/>
              <a:t> </a:t>
            </a:r>
            <a:r>
              <a:rPr lang="en-US" b="1">
                <a:solidFill>
                  <a:srgbClr val="C00000"/>
                </a:solidFill>
              </a:rPr>
              <a:t>Type II</a:t>
            </a:r>
            <a:r>
              <a:rPr lang="en-US"/>
              <a:t>  is </a:t>
            </a:r>
            <a:r>
              <a:rPr lang="en-US" b="1">
                <a:solidFill>
                  <a:srgbClr val="7030A0"/>
                </a:solidFill>
              </a:rPr>
              <a:t>subacute</a:t>
            </a:r>
            <a:r>
              <a:rPr lang="en-US"/>
              <a:t> in its development, more prolonged in its course, and requires </a:t>
            </a:r>
            <a:r>
              <a:rPr lang="en-US" b="1">
                <a:solidFill>
                  <a:srgbClr val="00B050"/>
                </a:solidFill>
              </a:rPr>
              <a:t>weeks to months</a:t>
            </a:r>
            <a:r>
              <a:rPr lang="en-US"/>
              <a:t> of PS; it is uncommon and follows an acute abdominal event necessitating surgery.</a:t>
            </a:r>
            <a:endParaRPr lang="en-US"/>
          </a:p>
          <a:p>
            <a:r>
              <a:rPr lang="en-US" b="1">
                <a:solidFill>
                  <a:srgbClr val="C00000"/>
                </a:solidFill>
              </a:rPr>
              <a:t>Type III</a:t>
            </a:r>
            <a:r>
              <a:rPr lang="en-US"/>
              <a:t>  is </a:t>
            </a:r>
            <a:r>
              <a:rPr lang="en-US" b="1">
                <a:solidFill>
                  <a:srgbClr val="7030A0"/>
                </a:solidFill>
              </a:rPr>
              <a:t>chronic</a:t>
            </a:r>
            <a:r>
              <a:rPr lang="en-US"/>
              <a:t>, requires home PS for</a:t>
            </a:r>
            <a:r>
              <a:rPr lang="en-US" b="1">
                <a:solidFill>
                  <a:srgbClr val="00B050"/>
                </a:solidFill>
              </a:rPr>
              <a:t> months to years</a:t>
            </a:r>
            <a:r>
              <a:rPr lang="en-US"/>
              <a:t>, and may or may not be reversible.</a:t>
            </a:r>
            <a:endParaRPr lang="en-US"/>
          </a:p>
          <a:p>
            <a:endParaRPr lang="en-US"/>
          </a:p>
          <a:p>
            <a:pPr marL="0" indent="0" algn="r">
              <a:buNone/>
            </a:pPr>
            <a:r>
              <a:rPr lang="en-US" sz="1200" b="1"/>
              <a:t>Pironi L et al., Clinical classification of adult patients with chronic intestinal failure due to benign disease: aninternational multicenter cross-sectional survey. Clin Nutr ;37:728–738.(2018).</a:t>
            </a:r>
            <a:endParaRPr lang="en-US" sz="1200" b="1"/>
          </a:p>
          <a:p>
            <a:endParaRPr lang="en-US" sz="2200" b="1"/>
          </a:p>
          <a:p>
            <a:pPr marL="0" indent="0" algn="r">
              <a:buNone/>
            </a:pPr>
            <a:endParaRPr lang="en-US" sz="2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921385"/>
            <a:ext cx="12192635" cy="5951220"/>
          </a:xfrm>
        </p:spPr>
        <p:txBody>
          <a:bodyPr anchor="t" anchorCtr="0">
            <a:normAutofit fontScale="30000"/>
          </a:bodyPr>
          <a:p>
            <a:pPr marL="0" indent="0">
              <a:buFont typeface="Wingdings" panose="05000000000000000000" charset="0"/>
              <a:buNone/>
            </a:pPr>
            <a:endParaRPr lang="en-US"/>
          </a:p>
          <a:p>
            <a:pPr lvl="1"/>
            <a:r>
              <a:rPr lang="en-US" sz="7000">
                <a:sym typeface="+mn-ea"/>
              </a:rPr>
              <a:t>(SBS) </a:t>
            </a:r>
            <a:r>
              <a:rPr lang="en-US" sz="7000"/>
              <a:t>reduced absorptive surface .</a:t>
            </a:r>
            <a:endParaRPr lang="en-US" sz="7000"/>
          </a:p>
          <a:p>
            <a:pPr lvl="1"/>
            <a:endParaRPr lang="en-US" sz="7000"/>
          </a:p>
          <a:p>
            <a:pPr lvl="1"/>
            <a:r>
              <a:rPr lang="en-US" sz="7000"/>
              <a:t> </a:t>
            </a:r>
            <a:r>
              <a:rPr lang="en-US" sz="7000">
                <a:sym typeface="+mn-ea"/>
              </a:rPr>
              <a:t>(mucosal disease or enteropathy) </a:t>
            </a:r>
            <a:r>
              <a:rPr lang="en-US" sz="7000"/>
              <a:t>inefficient absorptive surface.</a:t>
            </a:r>
            <a:endParaRPr lang="en-US" sz="7000"/>
          </a:p>
          <a:p>
            <a:pPr marL="457200" lvl="1" indent="0">
              <a:buNone/>
            </a:pPr>
            <a:r>
              <a:rPr lang="en-US" sz="7000"/>
              <a:t> </a:t>
            </a:r>
            <a:endParaRPr lang="en-US" sz="7000"/>
          </a:p>
          <a:p>
            <a:pPr lvl="1"/>
            <a:r>
              <a:rPr lang="en-US" sz="7000"/>
              <a:t> </a:t>
            </a:r>
            <a:r>
              <a:rPr lang="en-US" sz="7000">
                <a:sym typeface="+mn-ea"/>
              </a:rPr>
              <a:t>(mechanical obstruction) </a:t>
            </a:r>
            <a:r>
              <a:rPr lang="en-US" sz="7000"/>
              <a:t>fasting for bowel rest.</a:t>
            </a:r>
            <a:endParaRPr lang="en-US" sz="7000"/>
          </a:p>
          <a:p>
            <a:pPr marL="457200" lvl="1" indent="0">
              <a:buNone/>
            </a:pPr>
            <a:r>
              <a:rPr lang="en-US" sz="7000"/>
              <a:t> </a:t>
            </a:r>
            <a:endParaRPr lang="en-US" sz="7000"/>
          </a:p>
          <a:p>
            <a:pPr lvl="1"/>
            <a:r>
              <a:rPr lang="en-US" sz="7000"/>
              <a:t> </a:t>
            </a:r>
            <a:r>
              <a:rPr lang="en-US" sz="7000">
                <a:sym typeface="+mn-ea"/>
              </a:rPr>
              <a:t>(dysmotility) </a:t>
            </a:r>
            <a:r>
              <a:rPr lang="en-US" sz="7000"/>
              <a:t>restricted intake to avoid exacerbation of digestive symptoms.</a:t>
            </a:r>
            <a:endParaRPr lang="en-US" sz="7000"/>
          </a:p>
          <a:p>
            <a:pPr marL="457200" lvl="1" indent="0">
              <a:buNone/>
            </a:pPr>
            <a:r>
              <a:rPr lang="en-US" sz="7000"/>
              <a:t>  </a:t>
            </a:r>
            <a:endParaRPr lang="en-US" sz="7000"/>
          </a:p>
          <a:p>
            <a:pPr lvl="1"/>
            <a:r>
              <a:rPr lang="en-US" sz="7000">
                <a:sym typeface="+mn-ea"/>
              </a:rPr>
              <a:t>(fistula)</a:t>
            </a:r>
            <a:r>
              <a:rPr lang="en-US" sz="7000"/>
              <a:t> bypassing absorptive surface.</a:t>
            </a:r>
            <a:endParaRPr lang="en-US" sz="7000"/>
          </a:p>
          <a:p>
            <a:pPr lvl="1"/>
            <a:endParaRPr lang="en-US" sz="7000"/>
          </a:p>
          <a:p>
            <a:pPr marL="457200" lvl="1" indent="0">
              <a:buNone/>
            </a:pPr>
            <a:r>
              <a:rPr lang="en-US" sz="7000">
                <a:sym typeface="+mn-ea"/>
              </a:rPr>
              <a:t>Various diseases can overlap categories giving rise to (IF) through </a:t>
            </a:r>
            <a:r>
              <a:rPr lang="en-US" sz="7000" b="1">
                <a:solidFill>
                  <a:srgbClr val="C00000"/>
                </a:solidFill>
                <a:sym typeface="+mn-ea"/>
              </a:rPr>
              <a:t>multiple routes</a:t>
            </a:r>
            <a:r>
              <a:rPr lang="en-US" sz="7000">
                <a:sym typeface="+mn-ea"/>
              </a:rPr>
              <a:t>.</a:t>
            </a:r>
            <a:endParaRPr lang="en-US" sz="7000">
              <a:sym typeface="+mn-ea"/>
            </a:endParaRPr>
          </a:p>
          <a:p>
            <a:pPr marL="457200" lvl="1" indent="0">
              <a:buNone/>
            </a:pPr>
            <a:r>
              <a:rPr lang="en-US" sz="7000" b="1">
                <a:solidFill>
                  <a:srgbClr val="C00000"/>
                </a:solidFill>
                <a:sym typeface="+mn-ea"/>
              </a:rPr>
              <a:t>Crohn’s disease </a:t>
            </a:r>
            <a:r>
              <a:rPr lang="en-US" sz="7000">
                <a:sym typeface="+mn-ea"/>
              </a:rPr>
              <a:t>is the</a:t>
            </a:r>
            <a:r>
              <a:rPr lang="en-US" sz="7000" b="1">
                <a:solidFill>
                  <a:srgbClr val="C00000"/>
                </a:solidFill>
                <a:sym typeface="+mn-ea"/>
              </a:rPr>
              <a:t> most common etiology </a:t>
            </a:r>
            <a:r>
              <a:rPr lang="en-US" sz="7000">
                <a:sym typeface="+mn-ea"/>
              </a:rPr>
              <a:t>(</a:t>
            </a:r>
            <a:r>
              <a:rPr lang="en-US" sz="7000" b="1">
                <a:solidFill>
                  <a:srgbClr val="C00000"/>
                </a:solidFill>
                <a:sym typeface="+mn-ea"/>
              </a:rPr>
              <a:t>22.4%</a:t>
            </a:r>
            <a:r>
              <a:rPr lang="en-US" sz="7000">
                <a:sym typeface="+mn-ea"/>
              </a:rPr>
              <a:t>) underlying (IF) cases.</a:t>
            </a:r>
            <a:endParaRPr lang="en-US" sz="7000"/>
          </a:p>
          <a:p>
            <a:pPr marL="0" indent="0">
              <a:buNone/>
            </a:pPr>
            <a:endParaRPr lang="en-US" sz="1500" b="1">
              <a:sym typeface="+mn-ea"/>
            </a:endParaRPr>
          </a:p>
          <a:p>
            <a:pPr marL="0" indent="0">
              <a:buNone/>
            </a:pPr>
            <a:endParaRPr lang="en-US" sz="1500" b="1">
              <a:sym typeface="+mn-ea"/>
            </a:endParaRPr>
          </a:p>
          <a:p>
            <a:pPr marL="0" indent="0">
              <a:buNone/>
            </a:pPr>
            <a:endParaRPr lang="en-US" sz="3335" b="1">
              <a:sym typeface="+mn-ea"/>
            </a:endParaRPr>
          </a:p>
          <a:p>
            <a:pPr marL="0" indent="0">
              <a:buNone/>
            </a:pPr>
            <a:r>
              <a:rPr lang="en-US" sz="4000" b="1">
                <a:sym typeface="+mn-ea"/>
              </a:rPr>
              <a:t>Pironi L et al., Clinical classification of adult patients with chronic intestinal failure due to benign disease: aninternational multicenter cross-sectional survey. Clin Nutr ;37:728–738.(2018).</a:t>
            </a:r>
            <a:endParaRPr lang="en-US" sz="4000" b="1"/>
          </a:p>
          <a:p>
            <a:pPr marL="0" indent="0" algn="r">
              <a:buNone/>
            </a:pPr>
            <a:endParaRPr lang="en-US" b="1"/>
          </a:p>
          <a:p>
            <a:pPr marL="0" indent="0" algn="r">
              <a:buNone/>
            </a:pPr>
            <a:endParaRPr lang="en-US" sz="2800"/>
          </a:p>
        </p:txBody>
      </p:sp>
      <p:sp>
        <p:nvSpPr>
          <p:cNvPr id="2" name="Text Box 1"/>
          <p:cNvSpPr txBox="1"/>
          <p:nvPr/>
        </p:nvSpPr>
        <p:spPr>
          <a:xfrm>
            <a:off x="0" y="141605"/>
            <a:ext cx="12192635" cy="652145"/>
          </a:xfrm>
          <a:prstGeom prst="rect">
            <a:avLst/>
          </a:prstGeom>
          <a:solidFill>
            <a:schemeClr val="accent1"/>
          </a:solidFill>
        </p:spPr>
        <p:txBody>
          <a:bodyPr wrap="square" rtlCol="0">
            <a:noAutofit/>
          </a:bodyPr>
          <a:p>
            <a:pPr>
              <a:buFont typeface="Wingdings" panose="05000000000000000000" charset="0"/>
              <a:buChar char="Ø"/>
            </a:pPr>
            <a:r>
              <a:rPr lang="en-US" sz="2400">
                <a:effectLst>
                  <a:outerShdw blurRad="38100" dist="19050" dir="2700000" algn="tl" rotWithShape="0">
                    <a:schemeClr val="dk1">
                      <a:alpha val="40000"/>
                    </a:schemeClr>
                  </a:outerShdw>
                </a:effectLst>
                <a:sym typeface="+mn-ea"/>
              </a:rPr>
              <a:t> Pathophysiological classification divides etiologies based on mechanisms of 5 major : </a:t>
            </a:r>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218440"/>
            <a:ext cx="12192635" cy="6639560"/>
          </a:xfrm>
        </p:spPr>
        <p:txBody>
          <a:bodyPr/>
          <a:p>
            <a:r>
              <a:rPr lang="en-US">
                <a:sym typeface="+mn-ea"/>
              </a:rPr>
              <a:t>SBS can be subdivided based on </a:t>
            </a:r>
            <a:r>
              <a:rPr lang="en-US" b="1">
                <a:solidFill>
                  <a:srgbClr val="C00000"/>
                </a:solidFill>
                <a:sym typeface="+mn-ea"/>
              </a:rPr>
              <a:t>anatomy</a:t>
            </a:r>
            <a:r>
              <a:rPr lang="en-US">
                <a:sym typeface="+mn-ea"/>
              </a:rPr>
              <a:t>: </a:t>
            </a:r>
            <a:r>
              <a:rPr lang="en-US" b="1">
                <a:solidFill>
                  <a:srgbClr val="0070C0"/>
                </a:solidFill>
                <a:sym typeface="+mn-ea"/>
              </a:rPr>
              <a:t>jejunoileocolonic anastomosis</a:t>
            </a:r>
            <a:r>
              <a:rPr lang="en-US">
                <a:sym typeface="+mn-ea"/>
              </a:rPr>
              <a:t>, </a:t>
            </a:r>
            <a:r>
              <a:rPr lang="en-US" b="1">
                <a:solidFill>
                  <a:srgbClr val="0070C0"/>
                </a:solidFill>
                <a:sym typeface="+mn-ea"/>
              </a:rPr>
              <a:t>jejunocolonic anastomosis</a:t>
            </a:r>
            <a:r>
              <a:rPr lang="en-US">
                <a:sym typeface="+mn-ea"/>
              </a:rPr>
              <a:t>, and </a:t>
            </a:r>
            <a:r>
              <a:rPr lang="en-US" b="1">
                <a:solidFill>
                  <a:srgbClr val="0070C0"/>
                </a:solidFill>
                <a:sym typeface="+mn-ea"/>
              </a:rPr>
              <a:t>end jejunostomy or ileostomy</a:t>
            </a:r>
            <a:r>
              <a:rPr lang="en-US">
                <a:sym typeface="+mn-ea"/>
              </a:rPr>
              <a:t>. These classifications have clinical implications in terms of patient outcomes and ability to rehabilitate IF.</a:t>
            </a:r>
            <a:endParaRPr lang="en-US"/>
          </a:p>
          <a:p>
            <a:endParaRPr lang="en-US"/>
          </a:p>
        </p:txBody>
      </p:sp>
      <p:pic>
        <p:nvPicPr>
          <p:cNvPr id="5" name="Picture 4" descr="F-Pearce-Intestinal failure"/>
          <p:cNvPicPr>
            <a:picLocks noChangeAspect="1"/>
          </p:cNvPicPr>
          <p:nvPr/>
        </p:nvPicPr>
        <p:blipFill>
          <a:blip r:embed="rId1"/>
          <a:stretch>
            <a:fillRect/>
          </a:stretch>
        </p:blipFill>
        <p:spPr>
          <a:xfrm>
            <a:off x="0" y="1764030"/>
            <a:ext cx="12192000" cy="5093335"/>
          </a:xfrm>
          <a:prstGeom prst="rect">
            <a:avLst/>
          </a:prstGeom>
        </p:spPr>
      </p:pic>
      <p:sp>
        <p:nvSpPr>
          <p:cNvPr id="2" name="Text Box 1"/>
          <p:cNvSpPr txBox="1"/>
          <p:nvPr/>
        </p:nvSpPr>
        <p:spPr>
          <a:xfrm>
            <a:off x="0" y="6489065"/>
            <a:ext cx="12192000" cy="275590"/>
          </a:xfrm>
          <a:prstGeom prst="rect">
            <a:avLst/>
          </a:prstGeom>
          <a:noFill/>
        </p:spPr>
        <p:txBody>
          <a:bodyPr wrap="square" rtlCol="0">
            <a:spAutoFit/>
          </a:bodyPr>
          <a:p>
            <a:pPr marL="0" indent="0">
              <a:buNone/>
            </a:pPr>
            <a:r>
              <a:rPr lang="en-US" sz="1200" b="1">
                <a:sym typeface="+mn-ea"/>
              </a:rPr>
              <a:t>Pironi L et al., Clinical classification of adult patients with chronic intestinal failure due to benign disease: aninternational multicenter cross-sectional survey. Clin Nutr ;37:728–738.(2018).</a:t>
            </a:r>
            <a:endParaRPr lang="en-US" sz="1200" b="1">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 y="118110"/>
            <a:ext cx="12191365" cy="654050"/>
          </a:xfrm>
          <a:solidFill>
            <a:schemeClr val="accent1"/>
          </a:solidFill>
        </p:spPr>
        <p:txBody>
          <a:bodyPr>
            <a:normAutofit fontScale="90000"/>
          </a:bodyPr>
          <a:p>
            <a:pPr algn="ctr"/>
            <a:r>
              <a:rPr lang="en-US"/>
              <a:t> Intestinal Rehabilitation</a:t>
            </a:r>
            <a:endParaRPr lang="en-US"/>
          </a:p>
        </p:txBody>
      </p:sp>
      <p:sp>
        <p:nvSpPr>
          <p:cNvPr id="3" name="Content Placeholder 2"/>
          <p:cNvSpPr>
            <a:spLocks noGrp="1"/>
          </p:cNvSpPr>
          <p:nvPr>
            <p:ph idx="1"/>
          </p:nvPr>
        </p:nvSpPr>
        <p:spPr>
          <a:xfrm>
            <a:off x="1270" y="893445"/>
            <a:ext cx="12190095" cy="5963920"/>
          </a:xfrm>
        </p:spPr>
        <p:txBody>
          <a:bodyPr>
            <a:normAutofit fontScale="90000"/>
          </a:bodyPr>
          <a:p>
            <a:pPr marL="0" indent="0">
              <a:buNone/>
            </a:pPr>
            <a:r>
              <a:rPr lang="en-US" sz="2900"/>
              <a:t>Some( IF) patients initially requiring( PS) can be weaned from intravenous nutrition therapy,this success is partially caused by </a:t>
            </a:r>
            <a:r>
              <a:rPr lang="en-US" sz="2900" b="1">
                <a:solidFill>
                  <a:srgbClr val="C00000"/>
                </a:solidFill>
              </a:rPr>
              <a:t>physiologic adaptation</a:t>
            </a:r>
            <a:r>
              <a:rPr lang="en-US" sz="2900"/>
              <a:t> of the intestine. After resection, a natural compensatory process occurs that includes:</a:t>
            </a:r>
            <a:endParaRPr lang="en-US" sz="2900"/>
          </a:p>
          <a:p>
            <a:pPr algn="ctr"/>
            <a:r>
              <a:rPr lang="en-US" sz="2900"/>
              <a:t>Villous hypertrophy </a:t>
            </a:r>
            <a:endParaRPr lang="en-US" sz="2900"/>
          </a:p>
          <a:p>
            <a:pPr algn="ctr"/>
            <a:r>
              <a:rPr lang="en-US" sz="2900"/>
              <a:t>Dilation</a:t>
            </a:r>
            <a:endParaRPr lang="en-US" sz="2900"/>
          </a:p>
          <a:p>
            <a:pPr algn="ctr"/>
            <a:r>
              <a:rPr lang="en-US" sz="2900"/>
              <a:t>  Elongation resulting in increased villus height and diameter</a:t>
            </a:r>
            <a:endParaRPr lang="en-US" sz="2900"/>
          </a:p>
          <a:p>
            <a:pPr algn="ctr"/>
            <a:r>
              <a:rPr lang="en-US" sz="2900"/>
              <a:t> Greater crypt depth</a:t>
            </a:r>
            <a:endParaRPr lang="en-US" sz="2900"/>
          </a:p>
          <a:p>
            <a:pPr algn="ctr"/>
            <a:r>
              <a:rPr lang="en-US" sz="2900"/>
              <a:t> Increasing intestinal blood flow </a:t>
            </a:r>
            <a:endParaRPr lang="en-US" sz="2900"/>
          </a:p>
          <a:p>
            <a:pPr algn="ctr"/>
            <a:r>
              <a:rPr lang="en-US" sz="2900"/>
              <a:t> upregulation of transporters (sodium-glucose).</a:t>
            </a:r>
            <a:endParaRPr lang="en-US" sz="2900"/>
          </a:p>
          <a:p>
            <a:pPr algn="ctr"/>
            <a:endParaRPr lang="en-US"/>
          </a:p>
          <a:p>
            <a:pPr algn="ctr"/>
            <a:endParaRPr lang="en-US"/>
          </a:p>
          <a:p>
            <a:pPr marL="0" indent="0" algn="r">
              <a:buNone/>
            </a:pPr>
            <a:endParaRPr lang="en-US" sz="1500" b="1"/>
          </a:p>
          <a:p>
            <a:pPr marL="0" indent="0" algn="r">
              <a:buNone/>
            </a:pPr>
            <a:r>
              <a:rPr lang="en-US" sz="1335" b="1"/>
              <a:t>Jeppesen PB et al ., Fuglsang KA. Nutritional therapy in adult short bowel syndrome patients with chronic intestinal failure. Gas_x0002_troenterol Clin North Am 2018;47:61–75.(</a:t>
            </a:r>
            <a:r>
              <a:rPr lang="en-US" sz="1335" b="1">
                <a:sym typeface="+mn-ea"/>
              </a:rPr>
              <a:t>2018).</a:t>
            </a:r>
            <a:endParaRPr lang="en-US" sz="1335" b="1"/>
          </a:p>
          <a:p>
            <a:endParaRPr lang="en-US" sz="1335"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 y="167640"/>
            <a:ext cx="12190730" cy="659130"/>
          </a:xfrm>
          <a:solidFill>
            <a:schemeClr val="accent1"/>
          </a:solidFill>
        </p:spPr>
        <p:txBody>
          <a:bodyPr>
            <a:normAutofit fontScale="90000"/>
          </a:bodyPr>
          <a:p>
            <a:pPr algn="ctr"/>
            <a:r>
              <a:rPr lang="en-US"/>
              <a:t>What are intestinal growth factors?</a:t>
            </a:r>
            <a:endParaRPr lang="en-US"/>
          </a:p>
        </p:txBody>
      </p:sp>
      <p:sp>
        <p:nvSpPr>
          <p:cNvPr id="3" name="Content Placeholder 2"/>
          <p:cNvSpPr>
            <a:spLocks noGrp="1"/>
          </p:cNvSpPr>
          <p:nvPr>
            <p:ph idx="1"/>
          </p:nvPr>
        </p:nvSpPr>
        <p:spPr>
          <a:xfrm>
            <a:off x="635" y="882015"/>
            <a:ext cx="12191365" cy="5664200"/>
          </a:xfrm>
        </p:spPr>
        <p:txBody>
          <a:bodyPr/>
          <a:p>
            <a:r>
              <a:rPr lang="en-US"/>
              <a:t>The intestinal growth factors are a group of hormones that stimulate some form of growth within the bowel.</a:t>
            </a:r>
            <a:endParaRPr lang="en-US"/>
          </a:p>
          <a:p>
            <a:r>
              <a:rPr lang="en-US"/>
              <a:t>It means that the villi (tiny projections on the inside of the bowel) become longer and therefore the surface area increases.</a:t>
            </a:r>
            <a:endParaRPr lang="en-US"/>
          </a:p>
          <a:p>
            <a:endParaRPr lang="en-US"/>
          </a:p>
        </p:txBody>
      </p:sp>
      <p:pic>
        <p:nvPicPr>
          <p:cNvPr id="4" name="Picture 3"/>
          <p:cNvPicPr>
            <a:picLocks noChangeAspect="1"/>
          </p:cNvPicPr>
          <p:nvPr/>
        </p:nvPicPr>
        <p:blipFill>
          <a:blip r:embed="rId1"/>
          <a:stretch>
            <a:fillRect/>
          </a:stretch>
        </p:blipFill>
        <p:spPr>
          <a:xfrm>
            <a:off x="0" y="3074670"/>
            <a:ext cx="12190730" cy="3371850"/>
          </a:xfrm>
          <a:prstGeom prst="rect">
            <a:avLst/>
          </a:prstGeom>
        </p:spPr>
      </p:pic>
      <p:sp>
        <p:nvSpPr>
          <p:cNvPr id="6" name="Text Box 5"/>
          <p:cNvSpPr txBox="1"/>
          <p:nvPr/>
        </p:nvSpPr>
        <p:spPr>
          <a:xfrm>
            <a:off x="212725" y="6573520"/>
            <a:ext cx="12104370" cy="275590"/>
          </a:xfrm>
          <a:prstGeom prst="rect">
            <a:avLst/>
          </a:prstGeom>
          <a:noFill/>
        </p:spPr>
        <p:txBody>
          <a:bodyPr wrap="square" rtlCol="0">
            <a:spAutoFit/>
          </a:bodyPr>
          <a:p>
            <a:r>
              <a:rPr lang="en-US" sz="1200" b="1"/>
              <a:t>Schwartz LK et al., Long-term teduglutide for the treatment of patients with intestinal failure associated with short bowel syndrome. Clin Transl Gastroenterol;7:e142.(2018).</a:t>
            </a:r>
            <a:endParaRPr lang="en-US" sz="1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152400"/>
            <a:ext cx="12191365" cy="615950"/>
          </a:xfrm>
          <a:solidFill>
            <a:schemeClr val="accent1"/>
          </a:solidFill>
        </p:spPr>
        <p:txBody>
          <a:bodyPr>
            <a:normAutofit fontScale="90000"/>
          </a:bodyPr>
          <a:p>
            <a:pPr algn="ctr"/>
            <a:r>
              <a:rPr lang="en-US"/>
              <a:t>How do they work?</a:t>
            </a:r>
            <a:endParaRPr lang="en-US"/>
          </a:p>
        </p:txBody>
      </p:sp>
      <p:sp>
        <p:nvSpPr>
          <p:cNvPr id="3" name="Content Placeholder 2"/>
          <p:cNvSpPr>
            <a:spLocks noGrp="1"/>
          </p:cNvSpPr>
          <p:nvPr>
            <p:ph idx="1"/>
          </p:nvPr>
        </p:nvSpPr>
        <p:spPr>
          <a:xfrm>
            <a:off x="0" y="1002665"/>
            <a:ext cx="12192635" cy="5756275"/>
          </a:xfrm>
        </p:spPr>
        <p:txBody>
          <a:bodyPr>
            <a:normAutofit/>
          </a:bodyPr>
          <a:p>
            <a:r>
              <a:rPr lang="en-US"/>
              <a:t> Apart from growth hormone, the growth factors are specific proteins produced from the bowel but act on a different parts of the bowel.</a:t>
            </a:r>
            <a:endParaRPr lang="en-US"/>
          </a:p>
          <a:p>
            <a:r>
              <a:rPr lang="en-US" b="1">
                <a:solidFill>
                  <a:srgbClr val="C00000"/>
                </a:solidFill>
              </a:rPr>
              <a:t>The growth factor which has the most effect on intestinal growth is called glucagon-like peptide 2 (GLP 2).</a:t>
            </a:r>
            <a:endParaRPr lang="en-US" b="1">
              <a:solidFill>
                <a:srgbClr val="C00000"/>
              </a:solidFill>
            </a:endParaRPr>
          </a:p>
          <a:p>
            <a:r>
              <a:rPr lang="en-US"/>
              <a:t>GLP 2 is produced in the lower part of the small bowel </a:t>
            </a:r>
            <a:r>
              <a:rPr lang="en-US" b="1">
                <a:solidFill>
                  <a:srgbClr val="C00000"/>
                </a:solidFill>
              </a:rPr>
              <a:t>(ileum)</a:t>
            </a:r>
            <a:r>
              <a:rPr lang="en-US"/>
              <a:t> by enteroendocrine L cells.</a:t>
            </a:r>
            <a:endParaRPr lang="en-US"/>
          </a:p>
          <a:p>
            <a:r>
              <a:rPr lang="en-US"/>
              <a:t> When food gets to that part of the bowel then GLP 2 released into the blood stream, GLP 2 then acts on the small bowel causing the villi to become longer and that way the surface area of the small bowel increases, allowing more fluid and nutrition to be absorbed.</a:t>
            </a:r>
            <a:endParaRPr lang="en-US"/>
          </a:p>
          <a:p>
            <a:r>
              <a:rPr lang="en-US"/>
              <a:t>It also </a:t>
            </a:r>
            <a:r>
              <a:rPr lang="en-US" b="1">
                <a:solidFill>
                  <a:srgbClr val="C00000"/>
                </a:solidFill>
              </a:rPr>
              <a:t>increases the blood flow to the bowel and to the liver, can improve liver function, and can help bone strength to improve</a:t>
            </a:r>
            <a:r>
              <a:rPr lang="en-US"/>
              <a:t>.</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135890"/>
            <a:ext cx="12192000" cy="6721475"/>
          </a:xfrm>
        </p:spPr>
        <p:txBody>
          <a:bodyPr/>
          <a:p>
            <a:pPr marL="0" indent="0">
              <a:buNone/>
            </a:pPr>
            <a:endParaRPr lang="en-US"/>
          </a:p>
          <a:p>
            <a:r>
              <a:rPr lang="en-US"/>
              <a:t>GLP 2 is a </a:t>
            </a:r>
            <a:r>
              <a:rPr lang="en-US" b="1">
                <a:solidFill>
                  <a:srgbClr val="C00000"/>
                </a:solidFill>
              </a:rPr>
              <a:t>fragile protein</a:t>
            </a:r>
            <a:r>
              <a:rPr lang="en-US"/>
              <a:t>, which degrades in the body within </a:t>
            </a:r>
            <a:r>
              <a:rPr lang="en-US" b="1">
                <a:solidFill>
                  <a:srgbClr val="C00000"/>
                </a:solidFill>
              </a:rPr>
              <a:t>minutes.</a:t>
            </a:r>
            <a:endParaRPr lang="en-US" b="1">
              <a:solidFill>
                <a:srgbClr val="C00000"/>
              </a:solidFill>
            </a:endParaRPr>
          </a:p>
          <a:p>
            <a:r>
              <a:rPr lang="en-US"/>
              <a:t>by making small changes can be made to the GLP 2 protein, it is not broken down so quickly and therefore can be given as a once-a-day injection, (</a:t>
            </a:r>
            <a:r>
              <a:rPr lang="en-US" b="1">
                <a:solidFill>
                  <a:srgbClr val="C00000"/>
                </a:solidFill>
              </a:rPr>
              <a:t>called GLP 2 analogues</a:t>
            </a:r>
            <a:r>
              <a:rPr lang="en-US"/>
              <a:t>)</a:t>
            </a:r>
            <a:endParaRPr lang="en-US"/>
          </a:p>
          <a:p>
            <a:r>
              <a:rPr lang="en-US"/>
              <a:t>there is </a:t>
            </a:r>
            <a:r>
              <a:rPr lang="en-US" b="1">
                <a:solidFill>
                  <a:srgbClr val="C00000"/>
                </a:solidFill>
              </a:rPr>
              <a:t>only one</a:t>
            </a:r>
            <a:r>
              <a:rPr lang="en-US"/>
              <a:t> licensed medication called </a:t>
            </a:r>
            <a:r>
              <a:rPr lang="en-US" b="1">
                <a:solidFill>
                  <a:srgbClr val="C00000"/>
                </a:solidFill>
              </a:rPr>
              <a:t>teduglutide</a:t>
            </a:r>
            <a:r>
              <a:rPr lang="en-US"/>
              <a:t> (Gattex®, Revestive®). Other products will be available in time.</a:t>
            </a:r>
            <a:endParaRPr lang="en-US"/>
          </a:p>
          <a:p>
            <a:pPr marL="0" indent="0">
              <a:buNone/>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166370"/>
            <a:ext cx="11353800" cy="589280"/>
          </a:xfrm>
          <a:solidFill>
            <a:schemeClr val="accent1"/>
          </a:solidFill>
        </p:spPr>
        <p:txBody>
          <a:bodyPr>
            <a:normAutofit fontScale="90000"/>
          </a:bodyPr>
          <a:p>
            <a:pPr algn="ctr"/>
            <a:r>
              <a:rPr lang="en-US"/>
              <a:t>Who could this be helpful for?</a:t>
            </a:r>
            <a:endParaRPr lang="en-US"/>
          </a:p>
        </p:txBody>
      </p:sp>
      <p:sp>
        <p:nvSpPr>
          <p:cNvPr id="3" name="Content Placeholder 2"/>
          <p:cNvSpPr>
            <a:spLocks noGrp="1"/>
          </p:cNvSpPr>
          <p:nvPr>
            <p:ph idx="1"/>
          </p:nvPr>
        </p:nvSpPr>
        <p:spPr>
          <a:xfrm>
            <a:off x="0" y="628015"/>
            <a:ext cx="12191365" cy="6230620"/>
          </a:xfrm>
        </p:spPr>
        <p:txBody>
          <a:bodyPr/>
          <a:p>
            <a:pPr marL="0" indent="0">
              <a:buNone/>
            </a:pPr>
            <a:endParaRPr lang="en-US"/>
          </a:p>
          <a:p>
            <a:pPr>
              <a:buFont typeface="Wingdings" panose="05000000000000000000" charset="0"/>
              <a:buChar char="ü"/>
            </a:pPr>
            <a:r>
              <a:rPr lang="en-US"/>
              <a:t>This treatment can be considered in patients who have “short bowel syndrome” and are dependent on parenteral nutrition or parenteral fluid support.</a:t>
            </a:r>
            <a:endParaRPr lang="en-US"/>
          </a:p>
          <a:p>
            <a:pPr marL="0" indent="0">
              <a:buFont typeface="Wingdings" panose="05000000000000000000" charset="0"/>
              <a:buNone/>
            </a:pPr>
            <a:endParaRPr lang="en-US"/>
          </a:p>
          <a:p>
            <a:pPr>
              <a:buFont typeface="Wingdings" panose="05000000000000000000" charset="0"/>
              <a:buChar char="ü"/>
            </a:pPr>
            <a:r>
              <a:rPr lang="en-US"/>
              <a:t>Patients who have had a large amount of their small bowel removed have generally had the </a:t>
            </a:r>
            <a:r>
              <a:rPr lang="en-US" b="1">
                <a:solidFill>
                  <a:srgbClr val="C00000"/>
                </a:solidFill>
              </a:rPr>
              <a:t>lower part of their small bowel removed</a:t>
            </a:r>
            <a:r>
              <a:rPr lang="en-US"/>
              <a:t>.Therefore, giving medication that reproduces the GLP 2 hormone can be very effective.</a:t>
            </a:r>
            <a:endParaRPr lang="en-US"/>
          </a:p>
          <a:p>
            <a:pPr marL="457200" lvl="1" indent="0">
              <a:buNone/>
            </a:pPr>
            <a:endParaRPr lang="en-US"/>
          </a:p>
          <a:p>
            <a:pPr>
              <a:buFont typeface="Wingdings" panose="05000000000000000000" charset="0"/>
              <a:buChar char="ü"/>
            </a:pPr>
            <a:r>
              <a:rPr lang="en-US"/>
              <a:t>Patients who have their colon joined to their remaining small bowel also respond to this treatment.</a:t>
            </a:r>
            <a:endParaRPr lang="en-US"/>
          </a:p>
          <a:p>
            <a:pPr marL="0" indent="0">
              <a:buNone/>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167005"/>
            <a:ext cx="12192000" cy="580390"/>
          </a:xfrm>
          <a:solidFill>
            <a:schemeClr val="accent1"/>
          </a:solidFill>
        </p:spPr>
        <p:txBody>
          <a:bodyPr>
            <a:normAutofit fontScale="90000"/>
          </a:bodyPr>
          <a:p>
            <a:pPr algn="ctr"/>
            <a:r>
              <a:rPr lang="en-US"/>
              <a:t>Who is this not helpful for?</a:t>
            </a:r>
            <a:endParaRPr lang="en-US"/>
          </a:p>
        </p:txBody>
      </p:sp>
      <p:sp>
        <p:nvSpPr>
          <p:cNvPr id="3" name="Content Placeholder 2"/>
          <p:cNvSpPr>
            <a:spLocks noGrp="1"/>
          </p:cNvSpPr>
          <p:nvPr>
            <p:ph idx="1"/>
          </p:nvPr>
        </p:nvSpPr>
        <p:spPr>
          <a:xfrm>
            <a:off x="156845" y="747395"/>
            <a:ext cx="11948795" cy="5998210"/>
          </a:xfrm>
        </p:spPr>
        <p:txBody>
          <a:bodyPr/>
          <a:p>
            <a:pPr marL="0" indent="0">
              <a:buNone/>
            </a:pPr>
            <a:endParaRPr lang="en-US"/>
          </a:p>
          <a:p>
            <a:r>
              <a:rPr lang="en-US"/>
              <a:t>This sort of treatment is not helpful for patients with intestinal failure, requiring intravenous nutrition or fluid support, </a:t>
            </a:r>
            <a:r>
              <a:rPr lang="en-US" b="1">
                <a:solidFill>
                  <a:srgbClr val="C00000"/>
                </a:solidFill>
              </a:rPr>
              <a:t>but who do not have a short bowel</a:t>
            </a:r>
            <a:r>
              <a:rPr lang="en-US"/>
              <a:t>.</a:t>
            </a:r>
            <a:endParaRPr lang="en-US"/>
          </a:p>
          <a:p>
            <a:endParaRPr lang="en-US"/>
          </a:p>
          <a:p>
            <a:r>
              <a:rPr lang="en-US"/>
              <a:t>Also, patients who have obstructive symptoms (nausea and vomiting with abdominal pain) may get worse with this type of treatment.</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167640"/>
            <a:ext cx="12191365" cy="829310"/>
          </a:xfrm>
          <a:solidFill>
            <a:schemeClr val="accent1"/>
          </a:solidFill>
        </p:spPr>
        <p:txBody>
          <a:bodyPr>
            <a:normAutofit/>
          </a:bodyPr>
          <a:p>
            <a:pPr algn="ctr"/>
            <a:r>
              <a:rPr lang="en-US"/>
              <a:t>What are the benefits?</a:t>
            </a:r>
            <a:endParaRPr lang="en-US"/>
          </a:p>
        </p:txBody>
      </p:sp>
      <p:pic>
        <p:nvPicPr>
          <p:cNvPr id="4" name="Content Placeholder 3"/>
          <p:cNvPicPr>
            <a:picLocks noChangeAspect="1"/>
          </p:cNvPicPr>
          <p:nvPr>
            <p:ph idx="1"/>
          </p:nvPr>
        </p:nvPicPr>
        <p:blipFill>
          <a:blip r:embed="rId1"/>
          <a:stretch>
            <a:fillRect/>
          </a:stretch>
        </p:blipFill>
        <p:spPr>
          <a:xfrm>
            <a:off x="1214755" y="2153920"/>
            <a:ext cx="9947910" cy="29768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514CK82aBpL._AC_UF1000,1000_QL80_"/>
          <p:cNvPicPr>
            <a:picLocks noChangeAspect="1"/>
          </p:cNvPicPr>
          <p:nvPr/>
        </p:nvPicPr>
        <p:blipFill>
          <a:blip r:embed="rId1"/>
          <a:stretch>
            <a:fillRect/>
          </a:stretch>
        </p:blipFill>
        <p:spPr>
          <a:xfrm>
            <a:off x="34290" y="3429635"/>
            <a:ext cx="3848735" cy="3428365"/>
          </a:xfrm>
          <a:prstGeom prst="rect">
            <a:avLst/>
          </a:prstGeom>
        </p:spPr>
      </p:pic>
      <p:pic>
        <p:nvPicPr>
          <p:cNvPr id="5" name="Picture 4" descr="9781439813904"/>
          <p:cNvPicPr>
            <a:picLocks noChangeAspect="1"/>
          </p:cNvPicPr>
          <p:nvPr/>
        </p:nvPicPr>
        <p:blipFill>
          <a:blip r:embed="rId2"/>
          <a:stretch>
            <a:fillRect/>
          </a:stretch>
        </p:blipFill>
        <p:spPr>
          <a:xfrm>
            <a:off x="4006215" y="0"/>
            <a:ext cx="3923030" cy="3340100"/>
          </a:xfrm>
          <a:prstGeom prst="rect">
            <a:avLst/>
          </a:prstGeom>
        </p:spPr>
      </p:pic>
      <p:pic>
        <p:nvPicPr>
          <p:cNvPr id="6" name="Picture 5" descr="41KDFbGVizL._AC_UF1000,1000_QL80_"/>
          <p:cNvPicPr>
            <a:picLocks noChangeAspect="1"/>
          </p:cNvPicPr>
          <p:nvPr/>
        </p:nvPicPr>
        <p:blipFill>
          <a:blip r:embed="rId3"/>
          <a:stretch>
            <a:fillRect/>
          </a:stretch>
        </p:blipFill>
        <p:spPr>
          <a:xfrm>
            <a:off x="8036560" y="0"/>
            <a:ext cx="4155440" cy="3429635"/>
          </a:xfrm>
          <a:prstGeom prst="rect">
            <a:avLst/>
          </a:prstGeom>
        </p:spPr>
      </p:pic>
      <p:pic>
        <p:nvPicPr>
          <p:cNvPr id="7" name="Picture 6" descr="CIF-voting"/>
          <p:cNvPicPr>
            <a:picLocks noChangeAspect="1"/>
          </p:cNvPicPr>
          <p:nvPr/>
        </p:nvPicPr>
        <p:blipFill>
          <a:blip r:embed="rId4"/>
          <a:stretch>
            <a:fillRect/>
          </a:stretch>
        </p:blipFill>
        <p:spPr>
          <a:xfrm>
            <a:off x="8037195" y="3430270"/>
            <a:ext cx="4154805" cy="3428365"/>
          </a:xfrm>
          <a:prstGeom prst="rect">
            <a:avLst/>
          </a:prstGeom>
        </p:spPr>
      </p:pic>
      <p:pic>
        <p:nvPicPr>
          <p:cNvPr id="8" name="Picture 7" descr="1405146370"/>
          <p:cNvPicPr>
            <a:picLocks noChangeAspect="1"/>
          </p:cNvPicPr>
          <p:nvPr/>
        </p:nvPicPr>
        <p:blipFill>
          <a:blip r:embed="rId5"/>
          <a:stretch>
            <a:fillRect/>
          </a:stretch>
        </p:blipFill>
        <p:spPr>
          <a:xfrm>
            <a:off x="4001135" y="3430270"/>
            <a:ext cx="3917950" cy="3429635"/>
          </a:xfrm>
          <a:prstGeom prst="rect">
            <a:avLst/>
          </a:prstGeom>
        </p:spPr>
      </p:pic>
      <p:pic>
        <p:nvPicPr>
          <p:cNvPr id="9" name="Picture 8" descr="X29504562"/>
          <p:cNvPicPr>
            <a:picLocks noChangeAspect="1"/>
          </p:cNvPicPr>
          <p:nvPr/>
        </p:nvPicPr>
        <p:blipFill>
          <a:blip r:embed="rId6"/>
          <a:stretch>
            <a:fillRect/>
          </a:stretch>
        </p:blipFill>
        <p:spPr>
          <a:xfrm>
            <a:off x="29845" y="0"/>
            <a:ext cx="3869690" cy="334073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208915"/>
            <a:ext cx="12191365" cy="630555"/>
          </a:xfrm>
          <a:solidFill>
            <a:schemeClr val="accent1"/>
          </a:solidFill>
        </p:spPr>
        <p:txBody>
          <a:bodyPr>
            <a:normAutofit fontScale="90000"/>
          </a:bodyPr>
          <a:p>
            <a:pPr algn="ctr"/>
            <a:r>
              <a:rPr lang="en-US"/>
              <a:t>What are the side-effects?</a:t>
            </a:r>
            <a:endParaRPr lang="en-US"/>
          </a:p>
        </p:txBody>
      </p:sp>
      <p:sp>
        <p:nvSpPr>
          <p:cNvPr id="3" name="Content Placeholder 2"/>
          <p:cNvSpPr>
            <a:spLocks noGrp="1"/>
          </p:cNvSpPr>
          <p:nvPr>
            <p:ph idx="1"/>
          </p:nvPr>
        </p:nvSpPr>
        <p:spPr>
          <a:xfrm>
            <a:off x="0" y="988695"/>
            <a:ext cx="12191365" cy="5869305"/>
          </a:xfrm>
        </p:spPr>
        <p:txBody>
          <a:bodyPr>
            <a:normAutofit fontScale="90000"/>
          </a:bodyPr>
          <a:p>
            <a:r>
              <a:rPr lang="en-US"/>
              <a:t>Common side effects, occurring in over 10% patients include:</a:t>
            </a:r>
            <a:endParaRPr lang="en-US"/>
          </a:p>
          <a:p>
            <a:pPr>
              <a:buClr>
                <a:srgbClr val="C00000"/>
              </a:buClr>
              <a:buFont typeface="Wingdings" panose="05000000000000000000" charset="0"/>
              <a:buChar char="ü"/>
            </a:pPr>
            <a:r>
              <a:rPr lang="en-US"/>
              <a:t>Abdominal pain</a:t>
            </a:r>
            <a:endParaRPr lang="en-US"/>
          </a:p>
          <a:p>
            <a:pPr>
              <a:buClr>
                <a:srgbClr val="C00000"/>
              </a:buClr>
              <a:buFont typeface="Wingdings" panose="05000000000000000000" charset="0"/>
              <a:buChar char="ü"/>
            </a:pPr>
            <a:r>
              <a:rPr lang="en-US"/>
              <a:t>Nausea</a:t>
            </a:r>
            <a:endParaRPr lang="en-US"/>
          </a:p>
          <a:p>
            <a:pPr>
              <a:buClr>
                <a:srgbClr val="C00000"/>
              </a:buClr>
              <a:buFont typeface="Wingdings" panose="05000000000000000000" charset="0"/>
              <a:buChar char="ü"/>
            </a:pPr>
            <a:r>
              <a:rPr lang="en-US"/>
              <a:t>Vomiting</a:t>
            </a:r>
            <a:endParaRPr lang="en-US"/>
          </a:p>
          <a:p>
            <a:pPr marL="0" indent="0">
              <a:buClr>
                <a:srgbClr val="C00000"/>
              </a:buClr>
              <a:buFont typeface="Wingdings" panose="05000000000000000000" charset="0"/>
              <a:buChar char="ü"/>
            </a:pPr>
            <a:r>
              <a:rPr lang="en-US"/>
              <a:t>Swelling of the hands or feet</a:t>
            </a:r>
            <a:endParaRPr lang="en-US"/>
          </a:p>
          <a:p>
            <a:pPr marL="0" indent="0">
              <a:buClr>
                <a:srgbClr val="C00000"/>
              </a:buClr>
              <a:buFont typeface="Wingdings" panose="05000000000000000000" charset="0"/>
              <a:buChar char="ü"/>
            </a:pPr>
            <a:r>
              <a:rPr lang="en-US"/>
              <a:t>Cold or flu symptoms</a:t>
            </a:r>
            <a:endParaRPr lang="en-US"/>
          </a:p>
          <a:p>
            <a:pPr marL="0" indent="0">
              <a:buClr>
                <a:srgbClr val="C00000"/>
              </a:buClr>
              <a:buFont typeface="Wingdings" panose="05000000000000000000" charset="0"/>
              <a:buChar char="ü"/>
            </a:pPr>
            <a:r>
              <a:rPr lang="en-US"/>
              <a:t>Allergic reactions</a:t>
            </a:r>
            <a:endParaRPr lang="en-US"/>
          </a:p>
          <a:p>
            <a:pPr marL="0" indent="0">
              <a:buClr>
                <a:srgbClr val="C00000"/>
              </a:buClr>
              <a:buFont typeface="Wingdings" panose="05000000000000000000" charset="0"/>
              <a:buChar char="ü"/>
            </a:pPr>
            <a:r>
              <a:rPr lang="en-US"/>
              <a:t>Skin reactions where the injection was given</a:t>
            </a:r>
            <a:endParaRPr lang="en-US"/>
          </a:p>
          <a:p>
            <a:pPr marL="0" indent="0">
              <a:buClr>
                <a:srgbClr val="C00000"/>
              </a:buClr>
              <a:buFont typeface="Wingdings" panose="05000000000000000000" charset="0"/>
              <a:buNone/>
            </a:pPr>
            <a:r>
              <a:rPr lang="en-US" b="1" u="sng">
                <a:gradFill>
                  <a:gsLst>
                    <a:gs pos="0">
                      <a:srgbClr val="E30000"/>
                    </a:gs>
                    <a:gs pos="100000">
                      <a:srgbClr val="760303"/>
                    </a:gs>
                  </a:gsLst>
                  <a:lin scaled="0"/>
                </a:gradFill>
              </a:rPr>
              <a:t>N.B.</a:t>
            </a:r>
            <a:endParaRPr lang="en-US" b="1" u="sng">
              <a:gradFill>
                <a:gsLst>
                  <a:gs pos="0">
                    <a:srgbClr val="E30000"/>
                  </a:gs>
                  <a:gs pos="100000">
                    <a:srgbClr val="760303"/>
                  </a:gs>
                </a:gsLst>
                <a:lin scaled="0"/>
              </a:gradFill>
            </a:endParaRPr>
          </a:p>
          <a:p>
            <a:r>
              <a:rPr lang="en-US"/>
              <a:t>In addition, patients who have had </a:t>
            </a:r>
            <a:r>
              <a:rPr lang="en-US" b="1">
                <a:solidFill>
                  <a:srgbClr val="C00000"/>
                </a:solidFill>
              </a:rPr>
              <a:t>a cancer within the last 5 years should avoid taking anything considered to be a growth factor</a:t>
            </a:r>
            <a:r>
              <a:rPr lang="en-US"/>
              <a:t>.  Patients who have a residual large bowel (colon)  need to have regular surveillance to see if they form any polyps or early cancers.</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1016000"/>
            <a:ext cx="12191365" cy="5742940"/>
          </a:xfrm>
        </p:spPr>
        <p:txBody>
          <a:bodyPr/>
          <a:p>
            <a:r>
              <a:rPr lang="en-US"/>
              <a:t>In England &amp; Wales, the National Institute of Clinical Excellent (NICE) approved </a:t>
            </a:r>
            <a:r>
              <a:rPr lang="en-US" b="1">
                <a:solidFill>
                  <a:srgbClr val="FF0000"/>
                </a:solidFill>
              </a:rPr>
              <a:t>teduglutide</a:t>
            </a:r>
            <a:r>
              <a:rPr lang="en-US"/>
              <a:t> (Revestive®) in June 2022. It should start to be available for the treatment of patients aged 1 year and above with short bowel syndrome (SBS) from around October 2022. </a:t>
            </a:r>
            <a:endParaRPr lang="en-US"/>
          </a:p>
          <a:p>
            <a:endParaRPr lang="en-US"/>
          </a:p>
          <a:p>
            <a:r>
              <a:rPr lang="en-US"/>
              <a:t>In Scotland, the Scottish Medicines Consortium approved</a:t>
            </a:r>
            <a:r>
              <a:rPr lang="en-US" b="1">
                <a:solidFill>
                  <a:srgbClr val="FF0000"/>
                </a:solidFill>
              </a:rPr>
              <a:t> teduglutide</a:t>
            </a:r>
            <a:r>
              <a:rPr lang="en-US"/>
              <a:t> in the context of an approved NHS Scotland Patient Access Scheme arrangement for children in April 2018 and in adults in February 2020.</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212090"/>
            <a:ext cx="12191365" cy="794385"/>
          </a:xfrm>
          <a:solidFill>
            <a:schemeClr val="accent1"/>
          </a:solidFill>
        </p:spPr>
        <p:txBody>
          <a:bodyPr>
            <a:noAutofit/>
          </a:bodyPr>
          <a:p>
            <a:pPr algn="ctr"/>
            <a:r>
              <a:rPr lang="en-US" sz="2800"/>
              <a:t>Factors suggesting inability to wean from parenteral support (mainly in SBS)</a:t>
            </a:r>
            <a:endParaRPr lang="en-US" sz="2800"/>
          </a:p>
        </p:txBody>
      </p:sp>
      <p:graphicFrame>
        <p:nvGraphicFramePr>
          <p:cNvPr id="4" name="Table 3"/>
          <p:cNvGraphicFramePr/>
          <p:nvPr/>
        </p:nvGraphicFramePr>
        <p:xfrm>
          <a:off x="6096000" y="1349883"/>
          <a:ext cx="0" cy="4526280"/>
        </p:xfrm>
        <a:graphic>
          <a:graphicData uri="http://schemas.openxmlformats.org/drawingml/2006/table">
            <a:tbl>
              <a:tblPr/>
              <a:tblGrid>
                <a:gridCol w="0"/>
              </a:tblGrid>
              <a:tr h="4526280">
                <a:tc>
                  <a:txBody>
                    <a:bodyPr/>
                    <a:p>
                      <a:pPr indent="0">
                        <a:buNone/>
                      </a:pPr>
                      <a:r>
                        <a:rPr lang="en-US" sz="500" b="1">
                          <a:solidFill>
                            <a:srgbClr val="000000"/>
                          </a:solidFill>
                          <a:latin typeface="Calibri" panose="020F0502020204030204" charset="0"/>
                          <a:cs typeface="Calibri" panose="020F0502020204030204" charset="0"/>
                        </a:rPr>
                        <a:t>Factors suggesting inability to wean from parenteral support (mainly in SBS)</a:t>
                      </a:r>
                      <a:endParaRPr lang="en-US" sz="500" b="1">
                        <a:solidFill>
                          <a:srgbClr val="000000"/>
                        </a:solidFill>
                        <a:latin typeface="Calibri" panose="020F0502020204030204" charset="0"/>
                        <a:ea typeface="Calibri" panose="020F0502020204030204" charset="0"/>
                        <a:cs typeface="Calibri" panose="020F0502020204030204" charset="0"/>
                      </a:endParaRPr>
                    </a:p>
                  </a:txBody>
                  <a:tcPr marL="0" marR="0" marT="0" marB="0" vert="horz" anchor="ctr" anchorCtr="0">
                    <a:lnL w="38100" cap="flat" cmpd="sng">
                      <a:solidFill>
                        <a:srgbClr val="F5F4F4"/>
                      </a:solidFill>
                      <a:prstDash val="solid"/>
                      <a:headEnd type="none" w="med" len="med"/>
                      <a:tailEnd type="none" w="med" len="med"/>
                    </a:lnL>
                    <a:lnR w="38100" cap="flat" cmpd="sng">
                      <a:solidFill>
                        <a:srgbClr val="F5F4F4"/>
                      </a:solidFill>
                      <a:prstDash val="solid"/>
                      <a:headEnd type="none" w="med" len="med"/>
                      <a:tailEnd type="none" w="med" len="med"/>
                    </a:lnR>
                    <a:lnT w="38100" cap="flat" cmpd="sng">
                      <a:solidFill>
                        <a:srgbClr val="F5F4F4"/>
                      </a:solidFill>
                      <a:prstDash val="solid"/>
                      <a:headEnd type="none" w="med" len="med"/>
                      <a:tailEnd type="none" w="med" len="med"/>
                    </a:lnT>
                    <a:lnB w="38100" cap="flat" cmpd="sng">
                      <a:solidFill>
                        <a:srgbClr val="80C6EE"/>
                      </a:solidFill>
                      <a:prstDash val="solid"/>
                      <a:headEnd type="none" w="med" len="med"/>
                      <a:tailEnd type="none" w="med" len="med"/>
                    </a:lnB>
                    <a:lnTlToBr>
                      <a:noFill/>
                    </a:lnTlToBr>
                    <a:lnBlToTr>
                      <a:noFill/>
                    </a:lnBlToTr>
                    <a:solidFill>
                      <a:srgbClr val="FFFFFF"/>
                    </a:solidFill>
                  </a:tcPr>
                </a:tc>
              </a:tr>
            </a:tbl>
          </a:graphicData>
        </a:graphic>
      </p:graphicFrame>
      <p:graphicFrame>
        <p:nvGraphicFramePr>
          <p:cNvPr id="6" name="Table 5"/>
          <p:cNvGraphicFramePr/>
          <p:nvPr/>
        </p:nvGraphicFramePr>
        <p:xfrm>
          <a:off x="6096000" y="885063"/>
          <a:ext cx="0" cy="4526280"/>
        </p:xfrm>
        <a:graphic>
          <a:graphicData uri="http://schemas.openxmlformats.org/drawingml/2006/table">
            <a:tbl>
              <a:tblPr/>
              <a:tblGrid>
                <a:gridCol w="0"/>
              </a:tblGrid>
              <a:tr h="4526280">
                <a:tc>
                  <a:txBody>
                    <a:bodyPr/>
                    <a:p>
                      <a:pPr indent="0">
                        <a:buNone/>
                      </a:pP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Length &lt;35 cm if jejunoileal anastomosis and colon in continuity</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Length &lt;60 cm if jejunocolic anastomosis with no ileum remaining but colon in continuity</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Length &lt;115 cm if end jejunostomy with no ileum and only portion of jejunum remaining</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Mucosal disease in residual small bowel</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Absence of a colon</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Absence of ileum/IC valve</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End jejunostomy</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Poor nutritional status</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Duration of time on parenteral nutrition &gt;2 years</a:t>
                      </a:r>
                      <a:r>
                        <a:rPr lang="en-US" sz="100" b="1">
                          <a:solidFill>
                            <a:srgbClr val="000000"/>
                          </a:solidFill>
                          <a:latin typeface="Times New Roman" panose="02020603050405020304" charset="0"/>
                          <a:cs typeface="Times New Roman" panose="02020603050405020304" charset="0"/>
                        </a:rPr>
                        <a:t>•</a:t>
                      </a:r>
                      <a:r>
                        <a:rPr lang="en-US" sz="100" b="0">
                          <a:latin typeface="Times New Roman" panose="02020603050405020304" charset="0"/>
                          <a:cs typeface="Times New Roman" panose="02020603050405020304" charset="0"/>
                        </a:rPr>
                        <a:t>Fasting plasma citrulline &lt;15 μmol/L</a:t>
                      </a:r>
                      <a:endParaRPr lang="en-US" sz="100" b="1">
                        <a:solidFill>
                          <a:srgbClr val="000000"/>
                        </a:solidFill>
                        <a:latin typeface="Symbol" panose="05050102010706020507" charset="0"/>
                        <a:ea typeface="Symbol" panose="05050102010706020507" charset="0"/>
                        <a:cs typeface="Symbol" panose="05050102010706020507" charset="0"/>
                      </a:endParaRPr>
                    </a:p>
                  </a:txBody>
                  <a:tcPr marL="0" marR="0" marT="0" marB="0" vert="horz" anchor="ctr" anchorCtr="0">
                    <a:lnL>
                      <a:noFill/>
                    </a:lnL>
                    <a:lnR cap="flat">
                      <a:noFill/>
                    </a:lnR>
                    <a:lnT cap="flat">
                      <a:noFill/>
                    </a:lnT>
                    <a:lnB cap="flat">
                      <a:noFill/>
                    </a:lnB>
                    <a:lnTlToBr>
                      <a:noFill/>
                    </a:lnTlToBr>
                    <a:lnBlToTr>
                      <a:noFill/>
                    </a:lnBlToTr>
                    <a:noFill/>
                  </a:tcPr>
                </a:tc>
              </a:tr>
            </a:tbl>
          </a:graphicData>
        </a:graphic>
      </p:graphicFrame>
      <p:sp>
        <p:nvSpPr>
          <p:cNvPr id="10" name="Content Placeholder 9"/>
          <p:cNvSpPr/>
          <p:nvPr>
            <p:ph idx="1"/>
          </p:nvPr>
        </p:nvSpPr>
        <p:spPr>
          <a:xfrm>
            <a:off x="0" y="1350010"/>
            <a:ext cx="12191365" cy="5382895"/>
          </a:xfrm>
        </p:spPr>
        <p:txBody>
          <a:bodyPr>
            <a:normAutofit fontScale="25000"/>
          </a:bodyPr>
          <a:p>
            <a:r>
              <a:rPr lang="en-US"/>
              <a:t></a:t>
            </a:r>
            <a:endParaRPr lang="en-US"/>
          </a:p>
          <a:p>
            <a:r>
              <a:rPr lang="en-US" sz="9600"/>
              <a:t>Length &lt;35 cm if jejunoileal anastomosis and colon in continuity</a:t>
            </a:r>
            <a:endParaRPr lang="en-US" sz="9600"/>
          </a:p>
          <a:p>
            <a:r>
              <a:rPr lang="en-US" sz="9600"/>
              <a:t>Length &lt;60 cm if jejunocolic anastomosis with no ileum remaining but colon in continuity</a:t>
            </a:r>
            <a:endParaRPr lang="en-US" sz="9600"/>
          </a:p>
          <a:p>
            <a:r>
              <a:rPr lang="en-US" sz="9600"/>
              <a:t>Length &lt;115 cm if end jejunostomy with no ileum and only portion of jejunum remaining</a:t>
            </a:r>
            <a:endParaRPr lang="en-US" sz="9600"/>
          </a:p>
          <a:p>
            <a:r>
              <a:rPr lang="en-US" sz="9600"/>
              <a:t>Mucosal disease in residual small bowel</a:t>
            </a:r>
            <a:endParaRPr lang="en-US" sz="9600"/>
          </a:p>
          <a:p>
            <a:r>
              <a:rPr lang="en-US" sz="9600"/>
              <a:t>Absence of a colon</a:t>
            </a:r>
            <a:endParaRPr lang="en-US" sz="9600"/>
          </a:p>
          <a:p>
            <a:r>
              <a:rPr lang="en-US" sz="9600"/>
              <a:t>Absence of ileum/IC valve</a:t>
            </a:r>
            <a:endParaRPr lang="en-US" sz="9600"/>
          </a:p>
          <a:p>
            <a:r>
              <a:rPr lang="en-US" sz="9600"/>
              <a:t>End jejunostomy</a:t>
            </a:r>
            <a:endParaRPr lang="en-US" sz="9600"/>
          </a:p>
          <a:p>
            <a:r>
              <a:rPr lang="en-US" sz="9600"/>
              <a:t>Poor nutritional status</a:t>
            </a:r>
            <a:endParaRPr lang="en-US" sz="9600"/>
          </a:p>
          <a:p>
            <a:r>
              <a:rPr lang="en-US" sz="9600"/>
              <a:t>Duration of time on parenteral nutrition &gt;2 years</a:t>
            </a:r>
            <a:endParaRPr lang="en-US" sz="9600"/>
          </a:p>
          <a:p>
            <a:r>
              <a:rPr lang="en-US" sz="9600"/>
              <a:t>Fasting plasma citrulline &lt;15 μmol/L</a:t>
            </a:r>
            <a:endParaRPr lang="en-US" sz="9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 y="132715"/>
            <a:ext cx="12191365" cy="626110"/>
          </a:xfrm>
          <a:solidFill>
            <a:schemeClr val="accent1"/>
          </a:solidFill>
        </p:spPr>
        <p:txBody>
          <a:bodyPr>
            <a:normAutofit fontScale="90000"/>
          </a:bodyPr>
          <a:p>
            <a:pPr algn="ctr"/>
            <a:r>
              <a:rPr lang="en-US"/>
              <a:t>Medical Management</a:t>
            </a:r>
            <a:endParaRPr lang="en-US"/>
          </a:p>
        </p:txBody>
      </p:sp>
      <p:sp>
        <p:nvSpPr>
          <p:cNvPr id="3" name="Content Placeholder 2"/>
          <p:cNvSpPr>
            <a:spLocks noGrp="1"/>
          </p:cNvSpPr>
          <p:nvPr>
            <p:ph idx="1"/>
          </p:nvPr>
        </p:nvSpPr>
        <p:spPr>
          <a:xfrm>
            <a:off x="635" y="976630"/>
            <a:ext cx="12191365" cy="5880735"/>
          </a:xfrm>
          <a:ln>
            <a:solidFill>
              <a:schemeClr val="bg2"/>
            </a:solidFill>
          </a:ln>
        </p:spPr>
        <p:txBody>
          <a:bodyPr>
            <a:normAutofit fontScale="25000"/>
          </a:bodyPr>
          <a:p>
            <a:endParaRPr lang="en-US"/>
          </a:p>
          <a:p>
            <a:r>
              <a:rPr lang="en-US" sz="9600"/>
              <a:t>The goal of medical management is to optimize nutrition whether oral, enteral, or parenteral;minimize symptoms and manage PS including weaning if able.</a:t>
            </a:r>
            <a:endParaRPr lang="en-US" sz="9600"/>
          </a:p>
          <a:p>
            <a:endParaRPr lang="en-US" sz="9600"/>
          </a:p>
          <a:p>
            <a:r>
              <a:rPr lang="en-US" sz="9600"/>
              <a:t>( IF) patients are a heterogenous group and </a:t>
            </a:r>
            <a:r>
              <a:rPr lang="en-US" sz="9600" b="1">
                <a:solidFill>
                  <a:srgbClr val="C00000"/>
                </a:solidFill>
              </a:rPr>
              <a:t>dietary recommendations require individualization</a:t>
            </a:r>
            <a:r>
              <a:rPr lang="en-US" sz="9600"/>
              <a:t>.</a:t>
            </a:r>
            <a:endParaRPr lang="en-US" sz="9600"/>
          </a:p>
          <a:p>
            <a:endParaRPr lang="en-US" sz="9600"/>
          </a:p>
          <a:p>
            <a:r>
              <a:rPr lang="en-US" sz="9600"/>
              <a:t> For those with </a:t>
            </a:r>
            <a:r>
              <a:rPr lang="en-US" sz="9600" b="1">
                <a:solidFill>
                  <a:srgbClr val="C00000"/>
                </a:solidFill>
              </a:rPr>
              <a:t>SBS </a:t>
            </a:r>
            <a:r>
              <a:rPr lang="en-US" sz="9600"/>
              <a:t>best-practice eating advice may include</a:t>
            </a:r>
            <a:r>
              <a:rPr lang="en-US" sz="9600" b="1">
                <a:solidFill>
                  <a:srgbClr val="C00000"/>
                </a:solidFill>
              </a:rPr>
              <a:t> ingesting a complex carbohydrate, protein, and fat at each meal; restricting simple sugars</a:t>
            </a:r>
            <a:r>
              <a:rPr lang="en-US" sz="9600"/>
              <a:t>; distributing food throughout the day; </a:t>
            </a:r>
            <a:r>
              <a:rPr lang="en-US" sz="9600" b="1">
                <a:solidFill>
                  <a:srgbClr val="C00000"/>
                </a:solidFill>
              </a:rPr>
              <a:t>restricting fluid intake with meals</a:t>
            </a:r>
            <a:r>
              <a:rPr lang="en-US" sz="9600"/>
              <a:t>; and choosing hypo-osmolar or isotonic fluids.</a:t>
            </a:r>
            <a:endParaRPr lang="en-US" sz="9600"/>
          </a:p>
          <a:p>
            <a:r>
              <a:rPr lang="en-US" sz="9600">
                <a:sym typeface="+mn-ea"/>
              </a:rPr>
              <a:t> For those on PS, calorie goal is typically 25–30 kcal/kg/day and protein 1.2–2.0 g/kg/day.</a:t>
            </a:r>
            <a:endParaRPr lang="en-US" sz="9600"/>
          </a:p>
          <a:p>
            <a:r>
              <a:rPr lang="en-US" sz="9600">
                <a:sym typeface="+mn-ea"/>
              </a:rPr>
              <a:t> Urine output, serum electrolytes, and vitamin/mineral levels require monitoring and correcting.</a:t>
            </a:r>
            <a:endParaRPr lang="en-US" sz="9600"/>
          </a:p>
          <a:p>
            <a:endParaRPr lang="en-US" sz="8000"/>
          </a:p>
          <a:p>
            <a:pPr marL="0" indent="0">
              <a:buNone/>
            </a:pPr>
            <a:r>
              <a:rPr lang="en-US" sz="4800" b="1">
                <a:sym typeface="+mn-ea"/>
              </a:rPr>
              <a:t>Jeppesen PB et al ., Fuglsang KA. Nutritional therapy in adult short bowel syndrome patients with chronic intestinal failure. Gas_x0002_troenterol Clin North Am 2018;47:61–75.(</a:t>
            </a:r>
            <a:r>
              <a:rPr lang="en-US" sz="4800" b="1">
                <a:sym typeface="+mn-ea"/>
              </a:rPr>
              <a:t>2018).</a:t>
            </a:r>
            <a:endParaRPr lang="en-US" sz="4800" b="1"/>
          </a:p>
          <a:p>
            <a:pPr algn="r"/>
            <a:endParaRPr lang="en-US" sz="4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07645" y="207645"/>
            <a:ext cx="11858625" cy="6339840"/>
          </a:xfrm>
        </p:spPr>
        <p:txBody>
          <a:bodyPr>
            <a:normAutofit lnSpcReduction="10000"/>
          </a:bodyPr>
          <a:p>
            <a:r>
              <a:rPr lang="en-US"/>
              <a:t>Some medications reduce severity of (IF) symptoms, such as</a:t>
            </a:r>
            <a:r>
              <a:rPr lang="en-US" b="1">
                <a:solidFill>
                  <a:srgbClr val="C00000"/>
                </a:solidFill>
              </a:rPr>
              <a:t> H2 blockers or proton pump inhibitors to reduce gastric secretions</a:t>
            </a:r>
            <a:r>
              <a:rPr lang="en-US"/>
              <a:t> and suppress acid.</a:t>
            </a:r>
            <a:endParaRPr lang="en-US"/>
          </a:p>
          <a:p>
            <a:endParaRPr lang="en-US"/>
          </a:p>
          <a:p>
            <a:r>
              <a:rPr lang="en-US" b="1">
                <a:solidFill>
                  <a:srgbClr val="C00000"/>
                </a:solidFill>
              </a:rPr>
              <a:t>Antidiarrheals, such as loperamide, codeine, diphenoxylate/atropine, tincture of opium, and clonidine</a:t>
            </a:r>
            <a:r>
              <a:rPr lang="en-US"/>
              <a:t>, are used to slow intestinal motility.</a:t>
            </a:r>
            <a:endParaRPr lang="en-US"/>
          </a:p>
          <a:p>
            <a:endParaRPr lang="en-US"/>
          </a:p>
          <a:p>
            <a:r>
              <a:rPr lang="en-US"/>
              <a:t>Octreotide, glutamine, and growth hormone were previously used to slow transit and for trophic effects, respectively, but have fallen out of favor because of detrimental effect on </a:t>
            </a:r>
            <a:r>
              <a:rPr lang="en-US" b="1">
                <a:solidFill>
                  <a:srgbClr val="C00000"/>
                </a:solidFill>
              </a:rPr>
              <a:t>splanchnic protein synthesis</a:t>
            </a:r>
            <a:r>
              <a:rPr lang="en-US"/>
              <a:t>, thus </a:t>
            </a:r>
            <a:r>
              <a:rPr lang="en-US" b="1">
                <a:solidFill>
                  <a:srgbClr val="C00000"/>
                </a:solidFill>
              </a:rPr>
              <a:t>inhibiting intestinal adaptation</a:t>
            </a:r>
            <a:r>
              <a:rPr lang="en-US"/>
              <a:t> and conflicting results regarding efficacy.</a:t>
            </a:r>
            <a:endParaRPr lang="en-US"/>
          </a:p>
          <a:p>
            <a:endParaRPr lang="en-US"/>
          </a:p>
          <a:p>
            <a:r>
              <a:rPr lang="en-US"/>
              <a:t>One gastrointestinal hormone that aims to maximize absorption, decrease fluid losses, and reduce PS needs has proven useful. </a:t>
            </a:r>
            <a:r>
              <a:rPr lang="en-US" b="1">
                <a:solidFill>
                  <a:srgbClr val="C00000"/>
                </a:solidFill>
              </a:rPr>
              <a:t>Teduglutide is a synthetic GLP-2 analogue administered as a subcutaneous injection dosed at 0.05 mg/kg daily and approved for use in SBS.</a:t>
            </a:r>
            <a:endParaRPr lang="en-US" b="1">
              <a:solidFill>
                <a:srgbClr val="C00000"/>
              </a:solidFill>
            </a:endParaRPr>
          </a:p>
          <a:p>
            <a:pPr marL="0" indent="0">
              <a:buNone/>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105410"/>
            <a:ext cx="12192000" cy="637540"/>
          </a:xfrm>
          <a:solidFill>
            <a:schemeClr val="accent1"/>
          </a:solidFill>
        </p:spPr>
        <p:txBody>
          <a:bodyPr>
            <a:normAutofit fontScale="90000"/>
          </a:bodyPr>
          <a:p>
            <a:pPr algn="ctr"/>
            <a:r>
              <a:rPr lang="en-US"/>
              <a:t>Surgical Management</a:t>
            </a:r>
            <a:endParaRPr lang="en-US"/>
          </a:p>
        </p:txBody>
      </p:sp>
      <p:sp>
        <p:nvSpPr>
          <p:cNvPr id="3" name="Content Placeholder 2"/>
          <p:cNvSpPr>
            <a:spLocks noGrp="1"/>
          </p:cNvSpPr>
          <p:nvPr>
            <p:ph idx="1"/>
          </p:nvPr>
        </p:nvSpPr>
        <p:spPr>
          <a:xfrm>
            <a:off x="221615" y="742315"/>
            <a:ext cx="11722100" cy="5901055"/>
          </a:xfrm>
        </p:spPr>
        <p:txBody>
          <a:bodyPr/>
          <a:p>
            <a:r>
              <a:rPr lang="en-US"/>
              <a:t>The goal of surgical management is to </a:t>
            </a:r>
            <a:r>
              <a:rPr lang="en-US" b="1">
                <a:solidFill>
                  <a:srgbClr val="C00000"/>
                </a:solidFill>
              </a:rPr>
              <a:t>preserve bowel</a:t>
            </a:r>
            <a:r>
              <a:rPr lang="en-US"/>
              <a:t> and maximize remaining function. </a:t>
            </a:r>
            <a:endParaRPr lang="en-US"/>
          </a:p>
          <a:p>
            <a:r>
              <a:rPr lang="en-US"/>
              <a:t>Examples are performing </a:t>
            </a:r>
            <a:r>
              <a:rPr lang="en-US" b="1">
                <a:solidFill>
                  <a:srgbClr val="C00000"/>
                </a:solidFill>
              </a:rPr>
              <a:t>reanastomosis</a:t>
            </a:r>
            <a:r>
              <a:rPr lang="en-US"/>
              <a:t> of remaining small bowel to residual colon, repairing fistulas, relieving small bowel obstructions, and eliminating diseased bowel. Autologous gastrointestinal reconstructive surgery is an alternative management option.</a:t>
            </a:r>
            <a:endParaRPr lang="en-US"/>
          </a:p>
          <a:p>
            <a:r>
              <a:rPr lang="en-US"/>
              <a:t> </a:t>
            </a:r>
            <a:r>
              <a:rPr lang="en-US" b="1">
                <a:solidFill>
                  <a:srgbClr val="C00000"/>
                </a:solidFill>
                <a:sym typeface="+mn-ea"/>
              </a:rPr>
              <a:t>Intestinal transplant</a:t>
            </a:r>
            <a:r>
              <a:rPr lang="en-US">
                <a:sym typeface="+mn-ea"/>
              </a:rPr>
              <a:t> (isolated or with liver) is a consideration for patients on lifelong PS with related complications. </a:t>
            </a:r>
            <a:endParaRPr lang="en-US">
              <a:sym typeface="+mn-ea"/>
            </a:endParaRPr>
          </a:p>
          <a:p>
            <a:r>
              <a:rPr lang="en-US">
                <a:sym typeface="+mn-ea"/>
              </a:rPr>
              <a:t>Transplantion survival has improved over time because of improved surgical techniques and optimization of immunosuppressive regimens. </a:t>
            </a:r>
            <a:endParaRPr lang="en-US">
              <a:sym typeface="+mn-ea"/>
            </a:endParaRPr>
          </a:p>
          <a:p>
            <a:r>
              <a:rPr lang="en-US">
                <a:sym typeface="+mn-ea"/>
              </a:rPr>
              <a:t> Survival rates were 77% at 1 year, 58% at 5 years, and 47% at 10 years with 67% of transplant recipients off PS entirely.</a:t>
            </a:r>
            <a:endParaRPr lang="en-US"/>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137160"/>
            <a:ext cx="12192635" cy="566420"/>
          </a:xfrm>
          <a:solidFill>
            <a:schemeClr val="accent1"/>
          </a:solidFill>
        </p:spPr>
        <p:txBody>
          <a:bodyPr>
            <a:normAutofit fontScale="90000"/>
          </a:bodyPr>
          <a:p>
            <a:pPr algn="ctr"/>
            <a:r>
              <a:rPr lang="en-US"/>
              <a:t>Take-Home Messages for Gastroenterologists</a:t>
            </a:r>
            <a:endParaRPr lang="en-US"/>
          </a:p>
        </p:txBody>
      </p:sp>
      <p:sp>
        <p:nvSpPr>
          <p:cNvPr id="3" name="Content Placeholder 2"/>
          <p:cNvSpPr>
            <a:spLocks noGrp="1"/>
          </p:cNvSpPr>
          <p:nvPr>
            <p:ph idx="1"/>
          </p:nvPr>
        </p:nvSpPr>
        <p:spPr>
          <a:xfrm>
            <a:off x="208280" y="866140"/>
            <a:ext cx="11762105" cy="5777230"/>
          </a:xfrm>
        </p:spPr>
        <p:txBody>
          <a:bodyPr/>
          <a:p>
            <a:r>
              <a:rPr lang="en-US"/>
              <a:t>(IF) is defined as “reduction of gut function below the minimum necessary for the absorption of macronutrients and/or water and electrolytes, such that intravenous supplementation is required to maintain health and/or growth.”</a:t>
            </a:r>
            <a:endParaRPr lang="en-US"/>
          </a:p>
          <a:p>
            <a:r>
              <a:rPr lang="en-US"/>
              <a:t>(IF) can result from a variety of etiologies including SBS.</a:t>
            </a:r>
            <a:endParaRPr lang="en-US"/>
          </a:p>
          <a:p>
            <a:r>
              <a:rPr lang="en-US"/>
              <a:t>An individualized approach for management of (IF )is essential based on patient’s anatomy and underlying disease state. Prognosis is driven by type and extent of resection, if present, along with underlying disease.</a:t>
            </a:r>
            <a:endParaRPr lang="en-US"/>
          </a:p>
          <a:p>
            <a:r>
              <a:rPr lang="en-US"/>
              <a:t>The GLP-2 analogue</a:t>
            </a:r>
            <a:r>
              <a:rPr lang="en-US" b="1">
                <a:solidFill>
                  <a:srgbClr val="C00000"/>
                </a:solidFill>
              </a:rPr>
              <a:t> teduglutide</a:t>
            </a:r>
            <a:r>
              <a:rPr lang="en-US"/>
              <a:t> has been successful in reducing PS needs.</a:t>
            </a:r>
            <a:endParaRPr lang="en-US"/>
          </a:p>
          <a:p>
            <a:r>
              <a:rPr lang="en-US"/>
              <a:t>Intestinal transplant is an option for (IF) refractory to medical therapy for those on lifelong PS and experiencing complications.</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thank"/>
          <p:cNvPicPr>
            <a:picLocks noChangeAspect="1"/>
          </p:cNvPicPr>
          <p:nvPr/>
        </p:nvPicPr>
        <p:blipFill>
          <a:blip r:embed="rId1"/>
          <a:stretch>
            <a:fillRect/>
          </a:stretch>
        </p:blipFill>
        <p:spPr>
          <a:xfrm>
            <a:off x="-635" y="0"/>
            <a:ext cx="1219263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242570"/>
            <a:ext cx="12192635" cy="681990"/>
          </a:xfrm>
          <a:solidFill>
            <a:schemeClr val="accent1"/>
          </a:solidFill>
        </p:spPr>
        <p:txBody>
          <a:bodyPr>
            <a:normAutofit fontScale="90000"/>
          </a:bodyPr>
          <a:p>
            <a:pPr algn="ctr"/>
            <a:r>
              <a:rPr lang="en-US"/>
              <a:t>Agenda</a:t>
            </a:r>
            <a:endParaRPr lang="en-US"/>
          </a:p>
        </p:txBody>
      </p:sp>
      <p:sp>
        <p:nvSpPr>
          <p:cNvPr id="3" name="Content Placeholder 2"/>
          <p:cNvSpPr>
            <a:spLocks noGrp="1"/>
          </p:cNvSpPr>
          <p:nvPr>
            <p:ph idx="1"/>
          </p:nvPr>
        </p:nvSpPr>
        <p:spPr>
          <a:xfrm>
            <a:off x="0" y="1071880"/>
            <a:ext cx="12192635" cy="5786120"/>
          </a:xfrm>
        </p:spPr>
        <p:style>
          <a:lnRef idx="3">
            <a:schemeClr val="accent1"/>
          </a:lnRef>
          <a:fillRef idx="0">
            <a:srgbClr val="FFFFFF"/>
          </a:fillRef>
          <a:effectRef idx="0">
            <a:srgbClr val="FFFFFF"/>
          </a:effectRef>
          <a:fontRef idx="minor">
            <a:schemeClr val="tx1"/>
          </a:fontRef>
        </p:style>
        <p:txBody>
          <a:bodyPr/>
          <a:p>
            <a:endParaRPr lang="en-US"/>
          </a:p>
          <a:p>
            <a:r>
              <a:rPr lang="en-US"/>
              <a:t>Introduction.</a:t>
            </a:r>
            <a:endParaRPr lang="en-US"/>
          </a:p>
          <a:p>
            <a:r>
              <a:rPr lang="en-US"/>
              <a:t>Definition.</a:t>
            </a:r>
            <a:endParaRPr lang="en-US"/>
          </a:p>
          <a:p>
            <a:r>
              <a:rPr lang="en-US"/>
              <a:t>Aetiology.</a:t>
            </a:r>
            <a:endParaRPr lang="en-US"/>
          </a:p>
          <a:p>
            <a:r>
              <a:rPr lang="en-US"/>
              <a:t>Classification.</a:t>
            </a:r>
            <a:endParaRPr lang="en-US"/>
          </a:p>
          <a:p>
            <a:r>
              <a:rPr lang="en-US"/>
              <a:t>Intestinal rehabilitation.</a:t>
            </a:r>
            <a:endParaRPr lang="en-US"/>
          </a:p>
          <a:p>
            <a:r>
              <a:rPr lang="en-US"/>
              <a:t>Management.</a:t>
            </a:r>
            <a:endParaRPr lang="en-US"/>
          </a:p>
          <a:p>
            <a:r>
              <a:rPr lang="en-US"/>
              <a:t>Home message.</a:t>
            </a:r>
            <a:endParaRPr lang="en-US"/>
          </a:p>
          <a:p>
            <a:endParaRPr lang="en-US"/>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200660"/>
            <a:ext cx="12192000" cy="941705"/>
          </a:xfrm>
          <a:solidFill>
            <a:schemeClr val="accent1"/>
          </a:solidFill>
        </p:spPr>
        <p:txBody>
          <a:bodyPr/>
          <a:p>
            <a:pPr algn="ctr"/>
            <a:r>
              <a:rPr lang="en-US"/>
              <a:t>Introduction for normal intestine</a:t>
            </a:r>
            <a:endParaRPr lang="en-US"/>
          </a:p>
        </p:txBody>
      </p:sp>
      <p:pic>
        <p:nvPicPr>
          <p:cNvPr id="4" name="Picture 3" descr="2417_Small_IntestineN"/>
          <p:cNvPicPr>
            <a:picLocks noChangeAspect="1"/>
          </p:cNvPicPr>
          <p:nvPr/>
        </p:nvPicPr>
        <p:blipFill>
          <a:blip r:embed="rId1"/>
          <a:stretch>
            <a:fillRect/>
          </a:stretch>
        </p:blipFill>
        <p:spPr>
          <a:xfrm>
            <a:off x="635" y="1358900"/>
            <a:ext cx="12191365" cy="5499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3045"/>
            <a:ext cx="12192000" cy="727710"/>
          </a:xfrm>
          <a:solidFill>
            <a:schemeClr val="accent1"/>
          </a:solidFill>
        </p:spPr>
        <p:txBody>
          <a:bodyPr>
            <a:noAutofit/>
          </a:bodyPr>
          <a:lstStyle/>
          <a:p>
            <a:r>
              <a:rPr lang="en-US" sz="4400" dirty="0"/>
              <a:t>Intestinal Failure_(IF)</a:t>
            </a:r>
            <a:endParaRPr lang="en-US" sz="4400" dirty="0"/>
          </a:p>
        </p:txBody>
      </p:sp>
      <p:sp>
        <p:nvSpPr>
          <p:cNvPr id="3" name="Subtitle 2"/>
          <p:cNvSpPr>
            <a:spLocks noGrp="1"/>
          </p:cNvSpPr>
          <p:nvPr>
            <p:ph type="subTitle" idx="1"/>
          </p:nvPr>
        </p:nvSpPr>
        <p:spPr>
          <a:xfrm>
            <a:off x="0" y="1161415"/>
            <a:ext cx="12192000" cy="5695950"/>
          </a:xfrm>
          <a:extLst>
            <a:ext uri="{909E8E84-426E-40DD-AFC4-6F175D3DCCD1}">
              <a14:hiddenFill xmlns:a14="http://schemas.microsoft.com/office/drawing/2010/main">
                <a:solidFill>
                  <a:schemeClr val="accent1"/>
                </a:solidFill>
              </a14:hiddenFill>
            </a:ext>
          </a:extLst>
        </p:spPr>
        <p:style>
          <a:lnRef idx="2">
            <a:schemeClr val="accent1"/>
          </a:lnRef>
          <a:fillRef idx="0">
            <a:srgbClr val="FFFFFF"/>
          </a:fillRef>
          <a:effectRef idx="0">
            <a:srgbClr val="FFFFFF"/>
          </a:effectRef>
          <a:fontRef idx="minor">
            <a:schemeClr val="tx1"/>
          </a:fontRef>
        </p:style>
        <p:txBody>
          <a:bodyPr>
            <a:normAutofit fontScale="90000" lnSpcReduction="10000"/>
          </a:bodyPr>
          <a:lstStyle/>
          <a:p>
            <a:pPr algn="l"/>
            <a:endParaRPr lang="en-US"/>
          </a:p>
          <a:p>
            <a:pPr algn="l"/>
            <a:r>
              <a:rPr lang="en-US" sz="2800" b="1" u="sng">
                <a:solidFill>
                  <a:srgbClr val="C00000"/>
                </a:solidFill>
              </a:rPr>
              <a:t>Definition:</a:t>
            </a:r>
            <a:endParaRPr lang="en-US" sz="3200" b="1">
              <a:solidFill>
                <a:srgbClr val="C00000"/>
              </a:solidFill>
              <a:highlight>
                <a:srgbClr val="FFFF00"/>
              </a:highlight>
            </a:endParaRPr>
          </a:p>
          <a:p>
            <a:pPr algn="l"/>
            <a:r>
              <a:rPr lang="en-US">
                <a:sym typeface="+mn-ea"/>
              </a:rPr>
              <a:t>Intestinal failure (IF) is defined as “reduction of </a:t>
            </a:r>
            <a:r>
              <a:rPr lang="en-US" b="1">
                <a:solidFill>
                  <a:srgbClr val="C00000"/>
                </a:solidFill>
                <a:sym typeface="+mn-ea"/>
              </a:rPr>
              <a:t>gut function</a:t>
            </a:r>
            <a:r>
              <a:rPr lang="en-US">
                <a:sym typeface="+mn-ea"/>
              </a:rPr>
              <a:t> below the minimum necessary for the absorption of macronutrients and/or water and electrolytes, </a:t>
            </a:r>
            <a:r>
              <a:rPr lang="en-US" b="1">
                <a:solidFill>
                  <a:srgbClr val="C00000"/>
                </a:solidFill>
                <a:sym typeface="+mn-ea"/>
              </a:rPr>
              <a:t>such that</a:t>
            </a:r>
            <a:r>
              <a:rPr lang="en-US">
                <a:sym typeface="+mn-ea"/>
              </a:rPr>
              <a:t> intravenous supplementation is required to maintain health and/or growth.”</a:t>
            </a:r>
            <a:endParaRPr lang="en-US">
              <a:sym typeface="+mn-ea"/>
            </a:endParaRPr>
          </a:p>
          <a:p>
            <a:pPr algn="l"/>
            <a:endParaRPr lang="en-US"/>
          </a:p>
          <a:p>
            <a:pPr algn="l"/>
            <a:r>
              <a:rPr lang="en-US"/>
              <a:t>Short bowel syndrome (SBS) is defined as </a:t>
            </a:r>
            <a:r>
              <a:rPr lang="en-US" b="1">
                <a:solidFill>
                  <a:srgbClr val="C00000"/>
                </a:solidFill>
              </a:rPr>
              <a:t>a chronic malabsorptive</a:t>
            </a:r>
            <a:r>
              <a:rPr lang="en-US"/>
              <a:t> condition caused by </a:t>
            </a:r>
            <a:r>
              <a:rPr lang="en-US" b="1">
                <a:solidFill>
                  <a:srgbClr val="C00000"/>
                </a:solidFill>
              </a:rPr>
              <a:t>anatomic </a:t>
            </a:r>
            <a:r>
              <a:rPr lang="en-US"/>
              <a:t>reduction of small bowel length (typically </a:t>
            </a:r>
            <a:r>
              <a:rPr lang="en-US" b="1">
                <a:solidFill>
                  <a:srgbClr val="C00000"/>
                </a:solidFill>
              </a:rPr>
              <a:t>&lt;200 cm</a:t>
            </a:r>
            <a:r>
              <a:rPr lang="en-US"/>
              <a:t> remaining).</a:t>
            </a:r>
            <a:endParaRPr lang="en-US"/>
          </a:p>
          <a:p>
            <a:pPr algn="l"/>
            <a:endParaRPr lang="en-US"/>
          </a:p>
          <a:p>
            <a:pPr algn="l"/>
            <a:r>
              <a:rPr lang="en-US">
                <a:solidFill>
                  <a:srgbClr val="C00000"/>
                </a:solidFill>
              </a:rPr>
              <a:t> </a:t>
            </a:r>
            <a:r>
              <a:rPr lang="en-US" b="1">
                <a:solidFill>
                  <a:srgbClr val="C00000"/>
                </a:solidFill>
              </a:rPr>
              <a:t>(IF )</a:t>
            </a:r>
            <a:r>
              <a:rPr lang="en-US"/>
              <a:t> is the </a:t>
            </a:r>
            <a:r>
              <a:rPr lang="en-US" b="1">
                <a:solidFill>
                  <a:srgbClr val="C00000"/>
                </a:solidFill>
              </a:rPr>
              <a:t>latest</a:t>
            </a:r>
            <a:r>
              <a:rPr lang="en-US"/>
              <a:t> terminology to describe clinical features and functional status; it is </a:t>
            </a:r>
            <a:r>
              <a:rPr lang="en-US" b="1">
                <a:solidFill>
                  <a:srgbClr val="C00000"/>
                </a:solidFill>
              </a:rPr>
              <a:t>more descriptive than SBS</a:t>
            </a:r>
            <a:r>
              <a:rPr lang="en-US"/>
              <a:t>, an </a:t>
            </a:r>
            <a:r>
              <a:rPr lang="en-US" b="1">
                <a:solidFill>
                  <a:srgbClr val="C00000"/>
                </a:solidFill>
              </a:rPr>
              <a:t>anatomic</a:t>
            </a:r>
            <a:r>
              <a:rPr lang="en-US"/>
              <a:t> definition </a:t>
            </a:r>
            <a:r>
              <a:rPr lang="en-US" b="1">
                <a:solidFill>
                  <a:srgbClr val="C00000"/>
                </a:solidFill>
              </a:rPr>
              <a:t>only</a:t>
            </a:r>
            <a:r>
              <a:rPr lang="en-US"/>
              <a:t>.</a:t>
            </a:r>
            <a:endParaRPr lang="en-US"/>
          </a:p>
          <a:p>
            <a:pPr algn="l"/>
            <a:endParaRPr lang="en-US"/>
          </a:p>
          <a:p>
            <a:pPr algn="l"/>
            <a:r>
              <a:rPr lang="en-US" sz="1555" b="1"/>
              <a:t>IF = intestinal failure</a:t>
            </a:r>
            <a:endParaRPr lang="en-US" sz="1555" b="1"/>
          </a:p>
          <a:p>
            <a:pPr algn="l"/>
            <a:r>
              <a:rPr lang="en-US" sz="1555" b="1"/>
              <a:t>SBS = </a:t>
            </a:r>
            <a:r>
              <a:rPr lang="en-US" sz="1555" b="1">
                <a:sym typeface="+mn-ea"/>
              </a:rPr>
              <a:t>Short bowel syndrome</a:t>
            </a:r>
            <a:endParaRPr lang="en-US" sz="1555" b="1"/>
          </a:p>
          <a:p>
            <a:pPr algn="l"/>
            <a:endParaRPr lang="en-US" sz="1200" b="1"/>
          </a:p>
          <a:p>
            <a:pPr algn="r"/>
            <a:endParaRPr lang="en-US" sz="1200" b="1"/>
          </a:p>
          <a:p>
            <a:pPr algn="r"/>
            <a:r>
              <a:rPr lang="en-US" sz="1200" b="1"/>
              <a:t>Pironi L et al., Definition and classification of intestinal failure inadults. Clin Nutr ;34:171–180.(2018).</a:t>
            </a:r>
            <a:endParaRPr lang="en-US" sz="12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635"/>
            <a:ext cx="12192635" cy="6859270"/>
          </a:xfrm>
        </p:spPr>
        <p:style>
          <a:lnRef idx="2">
            <a:schemeClr val="accent1"/>
          </a:lnRef>
          <a:fillRef idx="0">
            <a:srgbClr val="FFFFFF"/>
          </a:fillRef>
          <a:effectRef idx="0">
            <a:srgbClr val="FFFFFF"/>
          </a:effectRef>
          <a:fontRef idx="minor">
            <a:schemeClr val="tx1"/>
          </a:fontRef>
        </p:style>
        <p:txBody>
          <a:bodyPr>
            <a:normAutofit lnSpcReduction="20000"/>
          </a:bodyPr>
          <a:p>
            <a:pPr algn="l"/>
            <a:endParaRPr lang="en-US">
              <a:sym typeface="+mn-ea"/>
            </a:endParaRPr>
          </a:p>
          <a:p>
            <a:pPr algn="l"/>
            <a:r>
              <a:rPr lang="en-US">
                <a:sym typeface="+mn-ea"/>
              </a:rPr>
              <a:t>SBS is one of many etiologies for( IF). There are </a:t>
            </a:r>
            <a:r>
              <a:rPr lang="en-US" b="1">
                <a:solidFill>
                  <a:srgbClr val="C00000"/>
                </a:solidFill>
                <a:sym typeface="+mn-ea"/>
              </a:rPr>
              <a:t>5 major</a:t>
            </a:r>
            <a:r>
              <a:rPr lang="en-US">
                <a:sym typeface="+mn-ea"/>
              </a:rPr>
              <a:t> pathophysiologic</a:t>
            </a:r>
            <a:r>
              <a:rPr lang="en-US" b="1">
                <a:solidFill>
                  <a:srgbClr val="C00000"/>
                </a:solidFill>
                <a:sym typeface="+mn-ea"/>
              </a:rPr>
              <a:t> mechanisms</a:t>
            </a:r>
            <a:r>
              <a:rPr lang="en-US">
                <a:sym typeface="+mn-ea"/>
              </a:rPr>
              <a:t> for (IF):</a:t>
            </a:r>
            <a:endParaRPr lang="en-US">
              <a:sym typeface="+mn-ea"/>
            </a:endParaRPr>
          </a:p>
          <a:p>
            <a:pPr algn="l"/>
            <a:r>
              <a:rPr lang="en-US">
                <a:sym typeface="+mn-ea"/>
              </a:rPr>
              <a:t> (1) SBS.</a:t>
            </a:r>
            <a:endParaRPr lang="en-US">
              <a:sym typeface="+mn-ea"/>
            </a:endParaRPr>
          </a:p>
          <a:p>
            <a:pPr algn="l"/>
            <a:r>
              <a:rPr lang="en-US">
                <a:sym typeface="+mn-ea"/>
              </a:rPr>
              <a:t> (2) extensive mucosal disease.</a:t>
            </a:r>
            <a:endParaRPr lang="en-US">
              <a:sym typeface="+mn-ea"/>
            </a:endParaRPr>
          </a:p>
          <a:p>
            <a:pPr algn="l"/>
            <a:r>
              <a:rPr lang="en-US">
                <a:sym typeface="+mn-ea"/>
              </a:rPr>
              <a:t> (3) mechanical obstruction.</a:t>
            </a:r>
            <a:endParaRPr lang="en-US">
              <a:sym typeface="+mn-ea"/>
            </a:endParaRPr>
          </a:p>
          <a:p>
            <a:pPr algn="l"/>
            <a:r>
              <a:rPr lang="en-US">
                <a:sym typeface="+mn-ea"/>
              </a:rPr>
              <a:t> (4) dysmotility.</a:t>
            </a:r>
            <a:endParaRPr lang="en-US">
              <a:sym typeface="+mn-ea"/>
            </a:endParaRPr>
          </a:p>
          <a:p>
            <a:pPr algn="l"/>
            <a:r>
              <a:rPr lang="en-US">
                <a:sym typeface="+mn-ea"/>
              </a:rPr>
              <a:t> (5) fistula.</a:t>
            </a:r>
            <a:endParaRPr lang="en-US">
              <a:sym typeface="+mn-ea"/>
            </a:endParaRPr>
          </a:p>
          <a:p>
            <a:pPr algn="l"/>
            <a:endParaRPr lang="en-US">
              <a:sym typeface="+mn-ea"/>
            </a:endParaRPr>
          </a:p>
          <a:p>
            <a:pPr algn="l"/>
            <a:r>
              <a:rPr lang="en-US">
                <a:sym typeface="+mn-ea"/>
              </a:rPr>
              <a:t> SBS is </a:t>
            </a:r>
            <a:r>
              <a:rPr lang="en-US" b="1">
                <a:solidFill>
                  <a:srgbClr val="C00000"/>
                </a:solidFill>
                <a:sym typeface="+mn-ea"/>
              </a:rPr>
              <a:t>the most common etiology </a:t>
            </a:r>
            <a:r>
              <a:rPr lang="en-US">
                <a:sym typeface="+mn-ea"/>
              </a:rPr>
              <a:t>accounting for </a:t>
            </a:r>
            <a:r>
              <a:rPr lang="en-US" b="1">
                <a:solidFill>
                  <a:srgbClr val="C00000"/>
                </a:solidFill>
                <a:sym typeface="+mn-ea"/>
              </a:rPr>
              <a:t>64.3% </a:t>
            </a:r>
            <a:r>
              <a:rPr lang="en-US">
                <a:sym typeface="+mn-ea"/>
              </a:rPr>
              <a:t>of( IF )cases in adults by a recent multinational estimate; </a:t>
            </a:r>
            <a:r>
              <a:rPr lang="en-US" b="1">
                <a:solidFill>
                  <a:srgbClr val="7030A0"/>
                </a:solidFill>
                <a:sym typeface="+mn-ea"/>
              </a:rPr>
              <a:t>second</a:t>
            </a:r>
            <a:r>
              <a:rPr lang="en-US">
                <a:sym typeface="+mn-ea"/>
              </a:rPr>
              <a:t> is </a:t>
            </a:r>
            <a:r>
              <a:rPr lang="en-US" b="1">
                <a:solidFill>
                  <a:srgbClr val="7030A0"/>
                </a:solidFill>
                <a:sym typeface="+mn-ea"/>
              </a:rPr>
              <a:t>dysmotility</a:t>
            </a:r>
            <a:r>
              <a:rPr lang="en-US">
                <a:sym typeface="+mn-ea"/>
              </a:rPr>
              <a:t>.</a:t>
            </a:r>
            <a:endParaRPr lang="en-US">
              <a:sym typeface="+mn-ea"/>
            </a:endParaRPr>
          </a:p>
          <a:p>
            <a:pPr algn="l"/>
            <a:endParaRPr lang="en-US">
              <a:sym typeface="+mn-ea"/>
            </a:endParaRPr>
          </a:p>
          <a:p>
            <a:pPr algn="l"/>
            <a:r>
              <a:rPr lang="en-US">
                <a:sym typeface="+mn-ea"/>
              </a:rPr>
              <a:t> (IF) is the extreme of the continuum from </a:t>
            </a:r>
            <a:r>
              <a:rPr lang="en-US" b="1">
                <a:solidFill>
                  <a:srgbClr val="7030A0"/>
                </a:solidFill>
                <a:sym typeface="+mn-ea"/>
              </a:rPr>
              <a:t>intestinal sufficiency</a:t>
            </a:r>
            <a:r>
              <a:rPr lang="en-US">
                <a:sym typeface="+mn-ea"/>
              </a:rPr>
              <a:t> to </a:t>
            </a:r>
            <a:r>
              <a:rPr lang="en-US" b="1">
                <a:solidFill>
                  <a:srgbClr val="00B0F0"/>
                </a:solidFill>
                <a:sym typeface="+mn-ea"/>
              </a:rPr>
              <a:t>insufficiency</a:t>
            </a:r>
            <a:r>
              <a:rPr lang="en-US">
                <a:sym typeface="+mn-ea"/>
              </a:rPr>
              <a:t> to </a:t>
            </a:r>
            <a:r>
              <a:rPr lang="en-US" b="1">
                <a:solidFill>
                  <a:srgbClr val="C00000"/>
                </a:solidFill>
                <a:sym typeface="+mn-ea"/>
              </a:rPr>
              <a:t>failure</a:t>
            </a:r>
            <a:r>
              <a:rPr lang="en-US">
                <a:sym typeface="+mn-ea"/>
              </a:rPr>
              <a:t> and consequently requires parenteral support (PS).</a:t>
            </a:r>
            <a:endParaRPr lang="en-US">
              <a:sym typeface="+mn-ea"/>
            </a:endParaRPr>
          </a:p>
          <a:p>
            <a:pPr marL="0" indent="0" algn="l">
              <a:buNone/>
            </a:pPr>
            <a:endParaRPr lang="en-US"/>
          </a:p>
          <a:p>
            <a:pPr algn="r"/>
            <a:endParaRPr lang="en-US" sz="1600" b="1">
              <a:sym typeface="+mn-ea"/>
            </a:endParaRPr>
          </a:p>
          <a:p>
            <a:pPr algn="r"/>
            <a:r>
              <a:rPr lang="en-US" sz="1600" b="1">
                <a:sym typeface="+mn-ea"/>
              </a:rPr>
              <a:t>Pironi L et al., Definition and classification of intestinal failure inadults. Clin Nutr ;34:171–180.(2018).</a:t>
            </a:r>
            <a:endParaRPr lang="en-US" sz="1600" b="1"/>
          </a:p>
          <a:p>
            <a:pPr algn="r"/>
            <a:endParaRPr lang="en-US" sz="16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35" y="0"/>
            <a:ext cx="12192635" cy="6858000"/>
          </a:xfrm>
        </p:spPr>
        <p:txBody>
          <a:bodyPr>
            <a:normAutofit fontScale="80000"/>
          </a:bodyPr>
          <a:p>
            <a:endParaRPr lang="en-US"/>
          </a:p>
          <a:p>
            <a:endParaRPr lang="en-US"/>
          </a:p>
          <a:p>
            <a:endParaRPr lang="en-US"/>
          </a:p>
          <a:p>
            <a:r>
              <a:rPr lang="en-US" sz="3000"/>
              <a:t> </a:t>
            </a:r>
            <a:r>
              <a:rPr lang="en-US" sz="3000" b="1">
                <a:solidFill>
                  <a:srgbClr val="C00000"/>
                </a:solidFill>
              </a:rPr>
              <a:t>Insufficiency</a:t>
            </a:r>
            <a:r>
              <a:rPr lang="en-US" sz="3000"/>
              <a:t> refers to </a:t>
            </a:r>
            <a:r>
              <a:rPr lang="en-US" sz="3000" b="1">
                <a:solidFill>
                  <a:srgbClr val="C00000"/>
                </a:solidFill>
              </a:rPr>
              <a:t>reduction in absorptive function</a:t>
            </a:r>
            <a:r>
              <a:rPr lang="en-US" sz="3000"/>
              <a:t> </a:t>
            </a:r>
            <a:r>
              <a:rPr lang="en-US" sz="3000" b="1">
                <a:solidFill>
                  <a:srgbClr val="7030A0"/>
                </a:solidFill>
              </a:rPr>
              <a:t>without</a:t>
            </a:r>
            <a:r>
              <a:rPr lang="en-US" sz="3000"/>
              <a:t> need for (</a:t>
            </a:r>
            <a:r>
              <a:rPr lang="en-US" sz="3000" b="1">
                <a:solidFill>
                  <a:srgbClr val="002060"/>
                </a:solidFill>
              </a:rPr>
              <a:t>PS)</a:t>
            </a:r>
            <a:r>
              <a:rPr lang="en-US" sz="3000"/>
              <a:t>.</a:t>
            </a:r>
            <a:endParaRPr lang="en-US" sz="3000"/>
          </a:p>
          <a:p>
            <a:endParaRPr lang="en-US" sz="3000"/>
          </a:p>
          <a:p>
            <a:endParaRPr lang="en-US" sz="3000"/>
          </a:p>
          <a:p>
            <a:r>
              <a:rPr lang="en-US" sz="3000"/>
              <a:t>The small intestine is the </a:t>
            </a:r>
            <a:r>
              <a:rPr lang="en-US" sz="3000" b="1">
                <a:solidFill>
                  <a:srgbClr val="C00000"/>
                </a:solidFill>
              </a:rPr>
              <a:t>most rare organ to fail</a:t>
            </a:r>
            <a:r>
              <a:rPr lang="en-US" sz="3000"/>
              <a:t>; point prevalence for (IF) in Europe based on home( PS) data is estimated anywhere from 5–20 patients per million.</a:t>
            </a:r>
            <a:endParaRPr lang="en-US" sz="3000"/>
          </a:p>
          <a:p>
            <a:endParaRPr lang="en-US"/>
          </a:p>
          <a:p>
            <a:endParaRPr lang="en-US"/>
          </a:p>
          <a:p>
            <a:endParaRPr lang="en-US"/>
          </a:p>
          <a:p>
            <a:endParaRPr lang="en-US"/>
          </a:p>
          <a:p>
            <a:pPr algn="r"/>
            <a:endParaRPr lang="en-US" sz="1200" b="1">
              <a:sym typeface="+mn-ea"/>
            </a:endParaRPr>
          </a:p>
          <a:p>
            <a:pPr algn="r"/>
            <a:endParaRPr lang="en-US" sz="1200" b="1">
              <a:sym typeface="+mn-ea"/>
            </a:endParaRPr>
          </a:p>
          <a:p>
            <a:pPr algn="r"/>
            <a:endParaRPr lang="en-US" sz="1200" b="1">
              <a:sym typeface="+mn-ea"/>
            </a:endParaRPr>
          </a:p>
          <a:p>
            <a:pPr algn="r"/>
            <a:endParaRPr lang="en-US" sz="1200" b="1">
              <a:sym typeface="+mn-ea"/>
            </a:endParaRPr>
          </a:p>
          <a:p>
            <a:pPr algn="r"/>
            <a:endParaRPr lang="en-US" sz="1200" b="1">
              <a:sym typeface="+mn-ea"/>
            </a:endParaRPr>
          </a:p>
          <a:p>
            <a:pPr algn="r"/>
            <a:r>
              <a:rPr lang="en-US" sz="1500" b="1">
                <a:sym typeface="+mn-ea"/>
              </a:rPr>
              <a:t>Pironi L et al., Definition and classification of intestinal failure inadults. Clin Nutr ;34:171–180.(2018</a:t>
            </a:r>
            <a:r>
              <a:rPr lang="en-US" sz="1200" b="1">
                <a:sym typeface="+mn-ea"/>
              </a:rPr>
              <a:t>).</a:t>
            </a:r>
            <a:endParaRPr lang="en-US" sz="1200" b="1"/>
          </a:p>
          <a:p>
            <a:pPr algn="r"/>
            <a:endParaRPr lang="en-US" sz="1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635" y="878205"/>
          <a:ext cx="12192635" cy="6827520"/>
        </p:xfrm>
        <a:graphic>
          <a:graphicData uri="http://schemas.openxmlformats.org/drawingml/2006/table">
            <a:tbl>
              <a:tblPr/>
              <a:tblGrid>
                <a:gridCol w="2573655"/>
                <a:gridCol w="2263140"/>
                <a:gridCol w="2356485"/>
                <a:gridCol w="2491740"/>
                <a:gridCol w="2507615"/>
              </a:tblGrid>
              <a:tr h="243840">
                <a:tc gridSpan="5">
                  <a:txBody>
                    <a:bodyPr/>
                    <a:p>
                      <a:pPr indent="0">
                        <a:buNone/>
                      </a:pPr>
                      <a:endParaRPr lang="en-US" sz="1600" b="1">
                        <a:solidFill>
                          <a:srgbClr val="000000"/>
                        </a:solidFill>
                        <a:latin typeface="Calibri" panose="020F0502020204030204" charset="0"/>
                        <a:ea typeface="Calibri" panose="020F0502020204030204" charset="0"/>
                        <a:cs typeface="Calibri" panose="020F0502020204030204" charset="0"/>
                      </a:endParaRPr>
                    </a:p>
                  </a:txBody>
                  <a:tcPr marL="0" marR="0" marT="0" marB="0" vert="horz" anchor="ctr" anchorCtr="0">
                    <a:lnL w="38100" cap="flat" cmpd="sng">
                      <a:solidFill>
                        <a:srgbClr val="F5F4F4"/>
                      </a:solidFill>
                      <a:prstDash val="solid"/>
                      <a:headEnd type="none" w="med" len="med"/>
                      <a:tailEnd type="none" w="med" len="med"/>
                    </a:lnL>
                    <a:lnR w="38100" cap="flat" cmpd="sng">
                      <a:solidFill>
                        <a:srgbClr val="F5F4F4"/>
                      </a:solidFill>
                      <a:prstDash val="solid"/>
                      <a:headEnd type="none" w="med" len="med"/>
                      <a:tailEnd type="none" w="med" len="med"/>
                    </a:lnR>
                    <a:lnT w="38100" cap="flat" cmpd="sng">
                      <a:solidFill>
                        <a:srgbClr val="F5F4F4"/>
                      </a:solidFill>
                      <a:prstDash val="solid"/>
                      <a:headEnd type="none" w="med" len="med"/>
                      <a:tailEnd type="none" w="med" len="med"/>
                    </a:lnT>
                    <a:lnB w="38100" cap="flat" cmpd="sng">
                      <a:solidFill>
                        <a:srgbClr val="80C6EE"/>
                      </a:solidFill>
                      <a:prstDash val="solid"/>
                      <a:headEnd type="none" w="med" len="med"/>
                      <a:tailEnd type="none" w="med" len="med"/>
                    </a:lnB>
                    <a:lnTlToBr>
                      <a:noFill/>
                    </a:lnTlToBr>
                    <a:lnBlToTr>
                      <a:noFill/>
                    </a:lnBlToTr>
                    <a:solidFill>
                      <a:srgbClr val="FFFFFF"/>
                    </a:solidFill>
                  </a:tcPr>
                </a:tc>
                <a:tc hMerge="1">
                  <a:tcPr>
                    <a:lnT w="38100" cap="flat" cmpd="sng">
                      <a:solidFill>
                        <a:srgbClr val="F5F4F4"/>
                      </a:solidFill>
                      <a:prstDash val="solid"/>
                      <a:headEnd type="none" w="med" len="med"/>
                      <a:tailEnd type="none" w="med" len="med"/>
                    </a:lnT>
                    <a:lnB w="38100" cap="flat" cmpd="sng">
                      <a:solidFill>
                        <a:srgbClr val="80C6EE"/>
                      </a:solidFill>
                      <a:prstDash val="solid"/>
                      <a:headEnd type="none" w="med" len="med"/>
                      <a:tailEnd type="none" w="med" len="med"/>
                    </a:lnB>
                  </a:tcPr>
                </a:tc>
                <a:tc hMerge="1">
                  <a:tcPr>
                    <a:lnT w="38100" cap="flat" cmpd="sng">
                      <a:solidFill>
                        <a:srgbClr val="F5F4F4"/>
                      </a:solidFill>
                      <a:prstDash val="solid"/>
                      <a:headEnd type="none" w="med" len="med"/>
                      <a:tailEnd type="none" w="med" len="med"/>
                    </a:lnT>
                    <a:lnB w="38100" cap="flat" cmpd="sng">
                      <a:solidFill>
                        <a:srgbClr val="80C6EE"/>
                      </a:solidFill>
                      <a:prstDash val="solid"/>
                      <a:headEnd type="none" w="med" len="med"/>
                      <a:tailEnd type="none" w="med" len="med"/>
                    </a:lnB>
                  </a:tcPr>
                </a:tc>
                <a:tc hMerge="1">
                  <a:tcPr>
                    <a:lnT w="38100" cap="flat" cmpd="sng">
                      <a:solidFill>
                        <a:srgbClr val="F5F4F4"/>
                      </a:solidFill>
                      <a:prstDash val="solid"/>
                      <a:headEnd type="none" w="med" len="med"/>
                      <a:tailEnd type="none" w="med" len="med"/>
                    </a:lnT>
                    <a:lnB w="38100" cap="flat" cmpd="sng">
                      <a:solidFill>
                        <a:srgbClr val="80C6EE"/>
                      </a:solidFill>
                      <a:prstDash val="solid"/>
                      <a:headEnd type="none" w="med" len="med"/>
                      <a:tailEnd type="none" w="med" len="med"/>
                    </a:lnB>
                  </a:tcPr>
                </a:tc>
                <a:tc hMerge="1">
                  <a:tcPr>
                    <a:lnR w="38100" cap="flat" cmpd="sng">
                      <a:solidFill>
                        <a:srgbClr val="F5F4F4"/>
                      </a:solidFill>
                      <a:prstDash val="solid"/>
                      <a:headEnd type="none" w="med" len="med"/>
                      <a:tailEnd type="none" w="med" len="med"/>
                    </a:lnR>
                    <a:lnT w="38100" cap="flat" cmpd="sng">
                      <a:solidFill>
                        <a:srgbClr val="F5F4F4"/>
                      </a:solidFill>
                      <a:prstDash val="solid"/>
                      <a:headEnd type="none" w="med" len="med"/>
                      <a:tailEnd type="none" w="med" len="med"/>
                    </a:lnT>
                    <a:lnB w="38100" cap="flat" cmpd="sng">
                      <a:solidFill>
                        <a:srgbClr val="80C6EE"/>
                      </a:solidFill>
                      <a:prstDash val="solid"/>
                      <a:headEnd type="none" w="med" len="med"/>
                      <a:tailEnd type="none" w="med" len="med"/>
                    </a:lnB>
                  </a:tcPr>
                </a:tc>
              </a:tr>
              <a:tr h="487680">
                <a:tc>
                  <a:txBody>
                    <a:bodyPr/>
                    <a:p>
                      <a:pPr indent="0" algn="ctr">
                        <a:buNone/>
                      </a:pPr>
                      <a:r>
                        <a:rPr lang="en-US" sz="1600" b="1">
                          <a:solidFill>
                            <a:srgbClr val="000000"/>
                          </a:solidFill>
                          <a:latin typeface="Calibri" panose="020F0502020204030204" charset="0"/>
                          <a:cs typeface="Calibri" panose="020F0502020204030204" charset="0"/>
                        </a:rPr>
                        <a:t>Short bowel</a:t>
                      </a:r>
                      <a:endParaRPr lang="en-US" sz="1600" b="1">
                        <a:solidFill>
                          <a:srgbClr val="000000"/>
                        </a:solidFill>
                        <a:latin typeface="Calibri" panose="020F0502020204030204" charset="0"/>
                        <a:ea typeface="Calibri" panose="020F0502020204030204" charset="0"/>
                        <a:cs typeface="Calibri" panose="020F0502020204030204" charset="0"/>
                      </a:endParaRPr>
                    </a:p>
                  </a:txBody>
                  <a:tcPr marL="0" marR="0" marT="0" marB="0" vert="horz" anchor="ctr" anchorCtr="0">
                    <a:lnL w="38100" cap="flat" cmpd="sng">
                      <a:solidFill>
                        <a:srgbClr val="F5F4F4"/>
                      </a:solidFill>
                      <a:prstDash val="solid"/>
                      <a:headEnd type="none" w="med" len="med"/>
                      <a:tailEnd type="none" w="med" len="med"/>
                    </a:lnL>
                    <a:lnR w="38100" cap="flat" cmpd="sng">
                      <a:solidFill>
                        <a:srgbClr val="F5F4F4"/>
                      </a:solidFill>
                      <a:prstDash val="solid"/>
                      <a:headEnd type="none" w="med" len="med"/>
                      <a:tailEnd type="none" w="med" len="med"/>
                    </a:lnR>
                    <a:lnT w="38100" cap="flat" cmpd="sng">
                      <a:solidFill>
                        <a:srgbClr val="80C6EE"/>
                      </a:solidFill>
                      <a:prstDash val="solid"/>
                      <a:headEnd type="none" w="med" len="med"/>
                      <a:tailEnd type="none" w="med" len="med"/>
                    </a:lnT>
                    <a:lnB w="38100" cap="flat" cmpd="sng">
                      <a:solidFill>
                        <a:srgbClr val="80C6EE"/>
                      </a:solidFill>
                      <a:prstDash val="solid"/>
                      <a:headEnd type="none" w="med" len="med"/>
                      <a:tailEnd type="none" w="med" len="med"/>
                    </a:lnB>
                    <a:lnTlToBr>
                      <a:noFill/>
                    </a:lnTlToBr>
                    <a:lnBlToTr>
                      <a:noFill/>
                    </a:lnBlToTr>
                    <a:solidFill>
                      <a:schemeClr val="accent5"/>
                    </a:solidFill>
                  </a:tcPr>
                </a:tc>
                <a:tc>
                  <a:txBody>
                    <a:bodyPr/>
                    <a:p>
                      <a:pPr indent="0">
                        <a:buNone/>
                      </a:pPr>
                      <a:r>
                        <a:rPr lang="en-US" sz="1600" b="1">
                          <a:solidFill>
                            <a:srgbClr val="000000"/>
                          </a:solidFill>
                          <a:latin typeface="Calibri" panose="020F0502020204030204" charset="0"/>
                          <a:cs typeface="Calibri" panose="020F0502020204030204" charset="0"/>
                        </a:rPr>
                        <a:t>Extensive mucosal disease</a:t>
                      </a:r>
                      <a:endParaRPr lang="en-US" sz="1600" b="1">
                        <a:solidFill>
                          <a:srgbClr val="000000"/>
                        </a:solidFill>
                        <a:latin typeface="Calibri" panose="020F0502020204030204" charset="0"/>
                        <a:ea typeface="Calibri" panose="020F0502020204030204" charset="0"/>
                        <a:cs typeface="Calibri" panose="020F0502020204030204" charset="0"/>
                      </a:endParaRPr>
                    </a:p>
                  </a:txBody>
                  <a:tcPr marL="0" marR="0" marT="0" marB="0" vert="horz" anchor="ctr" anchorCtr="0">
                    <a:lnL w="38100" cap="flat" cmpd="sng">
                      <a:solidFill>
                        <a:srgbClr val="F5F4F4"/>
                      </a:solidFill>
                      <a:prstDash val="solid"/>
                      <a:headEnd type="none" w="med" len="med"/>
                      <a:tailEnd type="none" w="med" len="med"/>
                    </a:lnL>
                    <a:lnR w="38100" cap="flat" cmpd="sng">
                      <a:solidFill>
                        <a:srgbClr val="F5F4F4"/>
                      </a:solidFill>
                      <a:prstDash val="solid"/>
                      <a:headEnd type="none" w="med" len="med"/>
                      <a:tailEnd type="none" w="med" len="med"/>
                    </a:lnR>
                    <a:lnT w="38100" cap="flat" cmpd="sng">
                      <a:solidFill>
                        <a:srgbClr val="80C6EE"/>
                      </a:solidFill>
                      <a:prstDash val="solid"/>
                      <a:headEnd type="none" w="med" len="med"/>
                      <a:tailEnd type="none" w="med" len="med"/>
                    </a:lnT>
                    <a:lnB w="38100" cap="flat" cmpd="sng">
                      <a:solidFill>
                        <a:srgbClr val="80C6EE"/>
                      </a:solidFill>
                      <a:prstDash val="solid"/>
                      <a:headEnd type="none" w="med" len="med"/>
                      <a:tailEnd type="none" w="med" len="med"/>
                    </a:lnB>
                    <a:lnTlToBr>
                      <a:noFill/>
                    </a:lnTlToBr>
                    <a:lnBlToTr>
                      <a:noFill/>
                    </a:lnBlToTr>
                    <a:solidFill>
                      <a:schemeClr val="accent5"/>
                    </a:solidFill>
                  </a:tcPr>
                </a:tc>
                <a:tc>
                  <a:txBody>
                    <a:bodyPr/>
                    <a:p>
                      <a:pPr indent="0" algn="ctr">
                        <a:buNone/>
                      </a:pPr>
                      <a:r>
                        <a:rPr lang="en-US" sz="1600" b="1">
                          <a:solidFill>
                            <a:srgbClr val="000000"/>
                          </a:solidFill>
                          <a:latin typeface="Calibri" panose="020F0502020204030204" charset="0"/>
                          <a:cs typeface="Calibri" panose="020F0502020204030204" charset="0"/>
                        </a:rPr>
                        <a:t>Mechanical obstruction</a:t>
                      </a:r>
                      <a:endParaRPr lang="en-US" sz="1600" b="1">
                        <a:solidFill>
                          <a:srgbClr val="000000"/>
                        </a:solidFill>
                        <a:latin typeface="Calibri" panose="020F0502020204030204" charset="0"/>
                        <a:ea typeface="Calibri" panose="020F0502020204030204" charset="0"/>
                        <a:cs typeface="Calibri" panose="020F0502020204030204" charset="0"/>
                      </a:endParaRPr>
                    </a:p>
                  </a:txBody>
                  <a:tcPr marL="0" marR="0" marT="0" marB="0" vert="horz" anchor="ctr" anchorCtr="0">
                    <a:lnL w="38100" cap="flat" cmpd="sng">
                      <a:solidFill>
                        <a:srgbClr val="F5F4F4"/>
                      </a:solidFill>
                      <a:prstDash val="solid"/>
                      <a:headEnd type="none" w="med" len="med"/>
                      <a:tailEnd type="none" w="med" len="med"/>
                    </a:lnL>
                    <a:lnR w="38100" cap="flat" cmpd="sng">
                      <a:solidFill>
                        <a:srgbClr val="F5F4F4"/>
                      </a:solidFill>
                      <a:prstDash val="solid"/>
                      <a:headEnd type="none" w="med" len="med"/>
                      <a:tailEnd type="none" w="med" len="med"/>
                    </a:lnR>
                    <a:lnT w="38100" cap="flat" cmpd="sng">
                      <a:solidFill>
                        <a:srgbClr val="80C6EE"/>
                      </a:solidFill>
                      <a:prstDash val="solid"/>
                      <a:headEnd type="none" w="med" len="med"/>
                      <a:tailEnd type="none" w="med" len="med"/>
                    </a:lnT>
                    <a:lnB w="38100" cap="flat" cmpd="sng">
                      <a:solidFill>
                        <a:srgbClr val="80C6EE"/>
                      </a:solidFill>
                      <a:prstDash val="solid"/>
                      <a:headEnd type="none" w="med" len="med"/>
                      <a:tailEnd type="none" w="med" len="med"/>
                    </a:lnB>
                    <a:lnTlToBr>
                      <a:noFill/>
                    </a:lnTlToBr>
                    <a:lnBlToTr>
                      <a:noFill/>
                    </a:lnBlToTr>
                    <a:solidFill>
                      <a:schemeClr val="accent5"/>
                    </a:solidFill>
                  </a:tcPr>
                </a:tc>
                <a:tc>
                  <a:txBody>
                    <a:bodyPr/>
                    <a:p>
                      <a:pPr indent="0" algn="ctr">
                        <a:buNone/>
                      </a:pPr>
                      <a:r>
                        <a:rPr lang="en-US" sz="1600" b="1">
                          <a:solidFill>
                            <a:srgbClr val="000000"/>
                          </a:solidFill>
                          <a:latin typeface="Calibri" panose="020F0502020204030204" charset="0"/>
                          <a:cs typeface="Calibri" panose="020F0502020204030204" charset="0"/>
                        </a:rPr>
                        <a:t>Dysmotility</a:t>
                      </a:r>
                      <a:endParaRPr lang="en-US" sz="1600" b="1">
                        <a:solidFill>
                          <a:srgbClr val="000000"/>
                        </a:solidFill>
                        <a:latin typeface="Calibri" panose="020F0502020204030204" charset="0"/>
                        <a:ea typeface="Calibri" panose="020F0502020204030204" charset="0"/>
                        <a:cs typeface="Calibri" panose="020F0502020204030204" charset="0"/>
                      </a:endParaRPr>
                    </a:p>
                  </a:txBody>
                  <a:tcPr marL="0" marR="0" marT="0" marB="0" vert="horz" anchor="ctr" anchorCtr="0">
                    <a:lnL w="38100" cap="flat" cmpd="sng">
                      <a:solidFill>
                        <a:srgbClr val="F5F4F4"/>
                      </a:solidFill>
                      <a:prstDash val="solid"/>
                      <a:headEnd type="none" w="med" len="med"/>
                      <a:tailEnd type="none" w="med" len="med"/>
                    </a:lnL>
                    <a:lnR w="38100" cap="flat" cmpd="sng">
                      <a:solidFill>
                        <a:srgbClr val="F5F4F4"/>
                      </a:solidFill>
                      <a:prstDash val="solid"/>
                      <a:headEnd type="none" w="med" len="med"/>
                      <a:tailEnd type="none" w="med" len="med"/>
                    </a:lnR>
                    <a:lnT w="38100" cap="flat" cmpd="sng">
                      <a:solidFill>
                        <a:srgbClr val="80C6EE"/>
                      </a:solidFill>
                      <a:prstDash val="solid"/>
                      <a:headEnd type="none" w="med" len="med"/>
                      <a:tailEnd type="none" w="med" len="med"/>
                    </a:lnT>
                    <a:lnB w="38100" cap="flat" cmpd="sng">
                      <a:solidFill>
                        <a:srgbClr val="80C6EE"/>
                      </a:solidFill>
                      <a:prstDash val="solid"/>
                      <a:headEnd type="none" w="med" len="med"/>
                      <a:tailEnd type="none" w="med" len="med"/>
                    </a:lnB>
                    <a:lnTlToBr>
                      <a:noFill/>
                    </a:lnTlToBr>
                    <a:lnBlToTr>
                      <a:noFill/>
                    </a:lnBlToTr>
                    <a:solidFill>
                      <a:schemeClr val="accent5"/>
                    </a:solidFill>
                  </a:tcPr>
                </a:tc>
                <a:tc>
                  <a:txBody>
                    <a:bodyPr/>
                    <a:p>
                      <a:pPr indent="0" algn="ctr">
                        <a:buNone/>
                      </a:pPr>
                      <a:r>
                        <a:rPr lang="en-US" sz="1600" b="1">
                          <a:solidFill>
                            <a:srgbClr val="000000"/>
                          </a:solidFill>
                          <a:latin typeface="Calibri" panose="020F0502020204030204" charset="0"/>
                          <a:cs typeface="Calibri" panose="020F0502020204030204" charset="0"/>
                        </a:rPr>
                        <a:t>Fistula</a:t>
                      </a:r>
                      <a:endParaRPr lang="en-US" sz="1600" b="1">
                        <a:solidFill>
                          <a:srgbClr val="000000"/>
                        </a:solidFill>
                        <a:latin typeface="Calibri" panose="020F0502020204030204" charset="0"/>
                        <a:ea typeface="Calibri" panose="020F0502020204030204" charset="0"/>
                        <a:cs typeface="Calibri" panose="020F0502020204030204" charset="0"/>
                      </a:endParaRPr>
                    </a:p>
                  </a:txBody>
                  <a:tcPr marL="0" marR="0" marT="0" marB="0" vert="horz" anchor="ctr" anchorCtr="0">
                    <a:lnL w="38100" cap="flat" cmpd="sng">
                      <a:solidFill>
                        <a:srgbClr val="F5F4F4"/>
                      </a:solidFill>
                      <a:prstDash val="solid"/>
                      <a:headEnd type="none" w="med" len="med"/>
                      <a:tailEnd type="none" w="med" len="med"/>
                    </a:lnL>
                    <a:lnR w="38100" cap="flat" cmpd="sng">
                      <a:solidFill>
                        <a:srgbClr val="F5F4F4"/>
                      </a:solidFill>
                      <a:prstDash val="solid"/>
                      <a:headEnd type="none" w="med" len="med"/>
                      <a:tailEnd type="none" w="med" len="med"/>
                    </a:lnR>
                    <a:lnT w="38100" cap="flat" cmpd="sng">
                      <a:solidFill>
                        <a:srgbClr val="80C6EE"/>
                      </a:solidFill>
                      <a:prstDash val="solid"/>
                      <a:headEnd type="none" w="med" len="med"/>
                      <a:tailEnd type="none" w="med" len="med"/>
                    </a:lnT>
                    <a:lnB w="38100" cap="flat" cmpd="sng">
                      <a:solidFill>
                        <a:srgbClr val="80C6EE"/>
                      </a:solidFill>
                      <a:prstDash val="solid"/>
                      <a:headEnd type="none" w="med" len="med"/>
                      <a:tailEnd type="none" w="med" len="med"/>
                    </a:lnB>
                    <a:lnTlToBr>
                      <a:noFill/>
                    </a:lnTlToBr>
                    <a:lnBlToTr>
                      <a:noFill/>
                    </a:lnBlToTr>
                    <a:solidFill>
                      <a:schemeClr val="accent5"/>
                    </a:solidFill>
                  </a:tcPr>
                </a:tc>
              </a:tr>
              <a:tr h="6096000">
                <a:tc>
                  <a:txBody>
                    <a:bodyPr/>
                    <a:p>
                      <a:pPr indent="0" algn="ctr">
                        <a:buNone/>
                      </a:pPr>
                      <a:r>
                        <a:rPr lang="en-US" sz="1600" b="1">
                          <a:solidFill>
                            <a:srgbClr val="C00000"/>
                          </a:solidFill>
                          <a:latin typeface="Calibri" panose="020F0502020204030204" charset="0"/>
                          <a:cs typeface="Calibri" panose="020F0502020204030204" charset="0"/>
                        </a:rPr>
                        <a:t>Serial or massive small bowel resection for:</a:t>
                      </a:r>
                      <a:endParaRPr lang="en-US" sz="1600" b="1">
                        <a:solidFill>
                          <a:srgbClr val="C00000"/>
                        </a:solidFill>
                        <a:latin typeface="Calibri" panose="020F0502020204030204" charset="0"/>
                        <a:cs typeface="Calibri" panose="020F0502020204030204" charset="0"/>
                      </a:endParaRPr>
                    </a:p>
                    <a:p>
                      <a:pPr indent="0" algn="ctr">
                        <a:buNone/>
                      </a:pPr>
                      <a:endParaRPr lang="en-US" sz="1600" b="1">
                        <a:latin typeface="Calibri" panose="020F0502020204030204" charset="0"/>
                        <a:cs typeface="Calibri" panose="020F05020202040302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Crohn’s disease</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Malignancy or benign tumor</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Mesenteric vascular insufficiency or ischemia (superior mesenteric artery embolism or thrombosis, superior mesenteric vein thrombosis)</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Radiation enteritis</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Familial polyposis</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Trauma (motor vehicle accidents, gunshot wounds)</a:t>
                      </a:r>
                      <a:endParaRPr lang="en-US" sz="1600" b="1">
                        <a:latin typeface="Times New Roman" panose="02020603050405020304" charset="0"/>
                        <a:ea typeface="Calibri" panose="020F0502020204030204" charset="0"/>
                        <a:cs typeface="Times New Roman" panose="02020603050405020304" charset="0"/>
                      </a:endParaRPr>
                    </a:p>
                  </a:txBody>
                  <a:tcPr marL="0" marR="0" marT="0" marB="0" vert="horz" anchor="ctr" anchorCtr="0">
                    <a:lnL>
                      <a:noFill/>
                    </a:lnL>
                    <a:lnR>
                      <a:noFill/>
                    </a:lnR>
                    <a:lnT w="38100" cap="flat" cmpd="sng">
                      <a:solidFill>
                        <a:srgbClr val="80C6EE"/>
                      </a:solidFill>
                      <a:prstDash val="solid"/>
                      <a:headEnd type="none" w="med" len="med"/>
                      <a:tailEnd type="none" w="med" len="med"/>
                    </a:lnT>
                    <a:lnB cap="flat">
                      <a:noFill/>
                    </a:lnB>
                    <a:lnTlToBr>
                      <a:noFill/>
                    </a:lnTlToBr>
                    <a:lnBlToTr>
                      <a:noFill/>
                    </a:lnBlToTr>
                    <a:solidFill>
                      <a:schemeClr val="bg1"/>
                    </a:solidFill>
                  </a:tcPr>
                </a:tc>
                <a:tc>
                  <a:txBody>
                    <a:bodyPr/>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Crohn’s disease</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Refractory sprue</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Celiac disease</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marL="285750" indent="-285750" algn="ctr">
                        <a:buFont typeface="Arial" panose="020B0604020202020204" pitchFamily="34" charset="0"/>
                        <a:buChar char="•"/>
                      </a:pPr>
                      <a:r>
                        <a:rPr lang="en-US" sz="1600" b="1">
                          <a:solidFill>
                            <a:srgbClr val="000000"/>
                          </a:solidFill>
                          <a:latin typeface="Times New Roman" panose="02020603050405020304" charset="0"/>
                          <a:cs typeface="Times New Roman" panose="02020603050405020304" charset="0"/>
                        </a:rPr>
                        <a:t>Autoimmune </a:t>
                      </a:r>
                      <a:r>
                        <a:rPr lang="en-US" sz="1600" b="1">
                          <a:latin typeface="Times New Roman" panose="02020603050405020304" charset="0"/>
                          <a:cs typeface="Times New Roman" panose="02020603050405020304" charset="0"/>
                        </a:rPr>
                        <a:t>enteropathy</a:t>
                      </a:r>
                      <a:endParaRPr lang="en-US" sz="1600" b="1">
                        <a:latin typeface="Times New Roman" panose="02020603050405020304" charset="0"/>
                        <a:cs typeface="Times New Roman" panose="02020603050405020304" charset="0"/>
                      </a:endParaRPr>
                    </a:p>
                    <a:p>
                      <a:pPr indent="0" algn="ctr">
                        <a:buFont typeface="Arial" panose="020B0604020202020204" pitchFamily="34" charset="0"/>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Common variable </a:t>
                      </a:r>
                      <a:endParaRPr lang="en-US" sz="1600" b="1">
                        <a:latin typeface="Times New Roman" panose="02020603050405020304" charset="0"/>
                        <a:cs typeface="Times New Roman" panose="02020603050405020304" charset="0"/>
                      </a:endParaRPr>
                    </a:p>
                    <a:p>
                      <a:pPr indent="0" algn="ctr">
                        <a:buNone/>
                      </a:pPr>
                      <a:r>
                        <a:rPr lang="en-US" sz="1600" b="1">
                          <a:latin typeface="Times New Roman" panose="02020603050405020304" charset="0"/>
                          <a:cs typeface="Times New Roman" panose="02020603050405020304" charset="0"/>
                        </a:rPr>
                        <a:t>immunodeficiency</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Intestinal lymphangiectasia</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Chemotherapy-related enteritis</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Radiation enteritis</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Other enteropathies</a:t>
                      </a:r>
                      <a:endParaRPr lang="en-US" sz="1600" b="1">
                        <a:solidFill>
                          <a:srgbClr val="000000"/>
                        </a:solidFill>
                        <a:latin typeface="Times New Roman" panose="02020603050405020304" charset="0"/>
                        <a:ea typeface="Symbol" panose="05050102010706020507" charset="0"/>
                        <a:cs typeface="Times New Roman" panose="02020603050405020304" charset="0"/>
                      </a:endParaRPr>
                    </a:p>
                  </a:txBody>
                  <a:tcPr marL="0" marR="0" marT="0" marB="0" vert="horz" anchor="ctr" anchorCtr="0">
                    <a:lnL>
                      <a:noFill/>
                    </a:lnL>
                    <a:lnR>
                      <a:noFill/>
                    </a:lnR>
                    <a:lnT w="38100" cap="flat" cmpd="sng">
                      <a:solidFill>
                        <a:srgbClr val="80C6EE"/>
                      </a:solidFill>
                      <a:prstDash val="solid"/>
                      <a:headEnd type="none" w="med" len="med"/>
                      <a:tailEnd type="none" w="med" len="med"/>
                    </a:lnT>
                    <a:lnB cap="flat">
                      <a:noFill/>
                    </a:lnB>
                    <a:lnTlToBr>
                      <a:noFill/>
                    </a:lnTlToBr>
                    <a:lnBlToTr>
                      <a:noFill/>
                    </a:lnBlToTr>
                    <a:solidFill>
                      <a:schemeClr val="bg1"/>
                    </a:solidFill>
                  </a:tcPr>
                </a:tc>
                <a:tc>
                  <a:txBody>
                    <a:bodyPr/>
                    <a:p>
                      <a:pPr indent="0" algn="ctr">
                        <a:buNone/>
                      </a:pPr>
                      <a:r>
                        <a:rPr lang="en-US" sz="1600" b="1">
                          <a:solidFill>
                            <a:srgbClr val="000000"/>
                          </a:solidFill>
                          <a:latin typeface="Times New Roman" panose="02020603050405020304" charset="0"/>
                          <a:cs typeface="Times New Roman" panose="02020603050405020304" charset="0"/>
                        </a:rPr>
                        <a:t>•</a:t>
                      </a:r>
                      <a:r>
                        <a:rPr lang="en-US" sz="1600" b="1">
                          <a:solidFill>
                            <a:srgbClr val="C00000"/>
                          </a:solidFill>
                          <a:latin typeface="Times New Roman" panose="02020603050405020304" charset="0"/>
                          <a:cs typeface="Times New Roman" panose="02020603050405020304" charset="0"/>
                        </a:rPr>
                        <a:t>Intrinsic bowel lesions:</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latin typeface="Times New Roman" panose="02020603050405020304" charset="0"/>
                          <a:cs typeface="Times New Roman" panose="02020603050405020304" charset="0"/>
                        </a:rPr>
                        <a:t> strictures or stenosis (IBD, anastomotic, neoplastic, chemical)</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solidFill>
                            <a:srgbClr val="C00000"/>
                          </a:solidFill>
                          <a:latin typeface="Times New Roman" panose="02020603050405020304" charset="0"/>
                          <a:cs typeface="Times New Roman" panose="02020603050405020304" charset="0"/>
                        </a:rPr>
                        <a:t>Obturation:</a:t>
                      </a:r>
                      <a:r>
                        <a:rPr lang="en-US" sz="1600" b="1">
                          <a:latin typeface="Times New Roman" panose="02020603050405020304" charset="0"/>
                          <a:cs typeface="Times New Roman" panose="02020603050405020304" charset="0"/>
                        </a:rPr>
                        <a:t> adhesions, feces, foreign bodies, tumors, gallstones</a:t>
                      </a:r>
                      <a:endParaRPr lang="en-US" sz="1600" b="1">
                        <a:solidFill>
                          <a:srgbClr val="000000"/>
                        </a:solidFill>
                        <a:latin typeface="Times New Roman" panose="02020603050405020304" charset="0"/>
                        <a:ea typeface="Symbol" panose="05050102010706020507" charset="0"/>
                        <a:cs typeface="Times New Roman" panose="02020603050405020304" charset="0"/>
                      </a:endParaRPr>
                    </a:p>
                  </a:txBody>
                  <a:tcPr marL="0" marR="0" marT="0" marB="0" vert="horz" anchor="ctr" anchorCtr="0">
                    <a:lnL>
                      <a:noFill/>
                    </a:lnL>
                    <a:lnR>
                      <a:noFill/>
                    </a:lnR>
                    <a:lnT w="38100" cap="flat" cmpd="sng">
                      <a:solidFill>
                        <a:srgbClr val="80C6EE"/>
                      </a:solidFill>
                      <a:prstDash val="solid"/>
                      <a:headEnd type="none" w="med" len="med"/>
                      <a:tailEnd type="none" w="med" len="med"/>
                    </a:lnT>
                    <a:lnB cap="flat">
                      <a:noFill/>
                    </a:lnB>
                    <a:lnTlToBr>
                      <a:noFill/>
                    </a:lnTlToBr>
                    <a:lnBlToTr>
                      <a:noFill/>
                    </a:lnBlToTr>
                    <a:solidFill>
                      <a:schemeClr val="bg1"/>
                    </a:solidFill>
                  </a:tcPr>
                </a:tc>
                <a:tc>
                  <a:txBody>
                    <a:bodyPr/>
                    <a:p>
                      <a:pPr indent="0" algn="ctr">
                        <a:buNone/>
                      </a:pPr>
                      <a:r>
                        <a:rPr lang="en-US" sz="1600" b="1">
                          <a:solidFill>
                            <a:srgbClr val="C00000"/>
                          </a:solidFill>
                          <a:latin typeface="Calibri" panose="020F0502020204030204" charset="0"/>
                          <a:cs typeface="Calibri" panose="020F0502020204030204" charset="0"/>
                        </a:rPr>
                        <a:t>Chronic intestinal pseudo-obstruction:</a:t>
                      </a:r>
                      <a:endParaRPr lang="en-US" sz="1600" b="1">
                        <a:solidFill>
                          <a:srgbClr val="C00000"/>
                        </a:solidFill>
                        <a:latin typeface="Calibri" panose="020F0502020204030204" charset="0"/>
                        <a:cs typeface="Calibri" panose="020F0502020204030204" charset="0"/>
                      </a:endParaRPr>
                    </a:p>
                    <a:p>
                      <a:pPr indent="0" algn="ctr">
                        <a:buNone/>
                      </a:pPr>
                      <a:endParaRPr lang="en-US" sz="1600" b="1">
                        <a:latin typeface="Calibri" panose="020F0502020204030204" charset="0"/>
                        <a:cs typeface="Calibri" panose="020F05020202040302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Primary (idiopathic)</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Secondary: collagen vascular diseases (scleroderma, mixed connective tissue disease), medication associated, paraneoplastic, neurologic (Alzheimer, Chagas, Parkinson), endocrine </a:t>
                      </a:r>
                      <a:endParaRPr lang="en-US" sz="1600" b="1">
                        <a:latin typeface="Times New Roman" panose="02020603050405020304" charset="0"/>
                        <a:cs typeface="Times New Roman" panose="02020603050405020304" charset="0"/>
                      </a:endParaRPr>
                    </a:p>
                    <a:p>
                      <a:pPr indent="0" algn="ctr">
                        <a:buNone/>
                      </a:pPr>
                      <a:r>
                        <a:rPr lang="en-US" sz="1600" b="1">
                          <a:latin typeface="Times New Roman" panose="02020603050405020304" charset="0"/>
                          <a:cs typeface="Times New Roman" panose="02020603050405020304" charset="0"/>
                        </a:rPr>
                        <a:t>diseases</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ea typeface="Calibri" panose="020F0502020204030204" charset="0"/>
                        <a:cs typeface="Times New Roman" panose="02020603050405020304" charset="0"/>
                      </a:endParaRPr>
                    </a:p>
                  </a:txBody>
                  <a:tcPr marL="0" marR="0" marT="0" marB="0" vert="horz" anchor="ctr" anchorCtr="0">
                    <a:lnL>
                      <a:noFill/>
                    </a:lnL>
                    <a:lnR>
                      <a:noFill/>
                    </a:lnR>
                    <a:lnT w="38100" cap="flat" cmpd="sng">
                      <a:solidFill>
                        <a:srgbClr val="80C6EE"/>
                      </a:solidFill>
                      <a:prstDash val="solid"/>
                      <a:headEnd type="none" w="med" len="med"/>
                      <a:tailEnd type="none" w="med" len="med"/>
                    </a:lnT>
                    <a:lnB cap="flat">
                      <a:noFill/>
                    </a:lnB>
                    <a:lnTlToBr>
                      <a:noFill/>
                    </a:lnTlToBr>
                    <a:lnBlToTr>
                      <a:noFill/>
                    </a:lnBlToTr>
                    <a:solidFill>
                      <a:schemeClr val="bg1"/>
                    </a:solidFill>
                  </a:tcPr>
                </a:tc>
                <a:tc>
                  <a:txBody>
                    <a:bodyPr/>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Iatrogenic (postoperation)</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Inflammatory (Crohn’s, diverticular)</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Neoplastic (colon cancer, small </a:t>
                      </a:r>
                      <a:endParaRPr lang="en-US" sz="1600" b="1">
                        <a:latin typeface="Times New Roman" panose="02020603050405020304" charset="0"/>
                        <a:cs typeface="Times New Roman" panose="02020603050405020304" charset="0"/>
                      </a:endParaRPr>
                    </a:p>
                    <a:p>
                      <a:pPr indent="0" algn="ctr">
                        <a:buNone/>
                      </a:pPr>
                      <a:r>
                        <a:rPr lang="en-US" sz="1600" b="1">
                          <a:latin typeface="Times New Roman" panose="02020603050405020304" charset="0"/>
                          <a:cs typeface="Times New Roman" panose="02020603050405020304" charset="0"/>
                        </a:rPr>
                        <a:t>bowel malignancy)</a:t>
                      </a: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Infectious (TB)</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Trauma</a:t>
                      </a:r>
                      <a:endParaRPr lang="en-US" sz="1600" b="1">
                        <a:latin typeface="Times New Roman" panose="02020603050405020304" charset="0"/>
                        <a:cs typeface="Times New Roman" panose="02020603050405020304" charset="0"/>
                      </a:endParaRPr>
                    </a:p>
                    <a:p>
                      <a:pPr indent="0" algn="ctr">
                        <a:buNone/>
                      </a:pPr>
                      <a:endParaRPr lang="en-US" sz="1600" b="1">
                        <a:latin typeface="Times New Roman" panose="02020603050405020304" charset="0"/>
                        <a:cs typeface="Times New Roman" panose="02020603050405020304" charset="0"/>
                      </a:endParaRPr>
                    </a:p>
                    <a:p>
                      <a:pPr indent="0" algn="ctr">
                        <a:buNone/>
                      </a:pPr>
                      <a:r>
                        <a:rPr lang="en-US" sz="1600" b="1">
                          <a:solidFill>
                            <a:srgbClr val="000000"/>
                          </a:solidFill>
                          <a:latin typeface="Times New Roman" panose="02020603050405020304" charset="0"/>
                          <a:cs typeface="Times New Roman" panose="02020603050405020304" charset="0"/>
                        </a:rPr>
                        <a:t>•</a:t>
                      </a:r>
                      <a:r>
                        <a:rPr lang="en-US" sz="1600" b="1">
                          <a:latin typeface="Times New Roman" panose="02020603050405020304" charset="0"/>
                          <a:cs typeface="Times New Roman" panose="02020603050405020304" charset="0"/>
                        </a:rPr>
                        <a:t>Foreign body</a:t>
                      </a:r>
                      <a:endParaRPr lang="en-US" sz="1600" b="1">
                        <a:solidFill>
                          <a:srgbClr val="000000"/>
                        </a:solidFill>
                        <a:latin typeface="Times New Roman" panose="02020603050405020304" charset="0"/>
                        <a:ea typeface="Symbol" panose="05050102010706020507" charset="0"/>
                        <a:cs typeface="Times New Roman" panose="02020603050405020304" charset="0"/>
                      </a:endParaRPr>
                    </a:p>
                  </a:txBody>
                  <a:tcPr marL="0" marR="0" marT="0" marB="0" vert="horz" anchor="ctr" anchorCtr="0">
                    <a:lnL>
                      <a:noFill/>
                    </a:lnL>
                    <a:lnR cap="flat">
                      <a:noFill/>
                    </a:lnR>
                    <a:lnT w="38100" cap="flat" cmpd="sng">
                      <a:solidFill>
                        <a:srgbClr val="80C6EE"/>
                      </a:solidFill>
                      <a:prstDash val="solid"/>
                      <a:headEnd type="none" w="med" len="med"/>
                      <a:tailEnd type="none" w="med" len="med"/>
                    </a:lnT>
                    <a:lnB cap="flat">
                      <a:noFill/>
                    </a:lnB>
                    <a:lnTlToBr>
                      <a:noFill/>
                    </a:lnTlToBr>
                    <a:lnBlToTr>
                      <a:noFill/>
                    </a:lnBlToTr>
                    <a:solidFill>
                      <a:schemeClr val="bg1"/>
                    </a:solidFill>
                  </a:tcPr>
                </a:tc>
              </a:tr>
            </a:tbl>
          </a:graphicData>
        </a:graphic>
      </p:graphicFrame>
      <p:sp>
        <p:nvSpPr>
          <p:cNvPr id="100" name="Text Box 99"/>
          <p:cNvSpPr txBox="1"/>
          <p:nvPr/>
        </p:nvSpPr>
        <p:spPr>
          <a:xfrm>
            <a:off x="0" y="7712075"/>
            <a:ext cx="5080000" cy="260350"/>
          </a:xfrm>
          <a:prstGeom prst="rect">
            <a:avLst/>
          </a:prstGeom>
          <a:noFill/>
          <a:ln w="9525">
            <a:noFill/>
          </a:ln>
        </p:spPr>
        <p:txBody>
          <a:bodyPr>
            <a:spAutoFit/>
          </a:bodyPr>
          <a:p>
            <a:pPr indent="0"/>
            <a:r>
              <a:rPr lang="en-US" sz="1100" b="0">
                <a:latin typeface="Calibri" panose="020F0502020204030204" charset="0"/>
                <a:cs typeface="Times New Roman" panose="02020603050405020304" charset="0"/>
              </a:rPr>
              <a:t>IBD, inflammatory bowel disease; TB, tuberculosis.</a:t>
            </a:r>
            <a:endParaRPr lang="en-US"/>
          </a:p>
        </p:txBody>
      </p:sp>
      <p:sp>
        <p:nvSpPr>
          <p:cNvPr id="2" name="Text Box 1"/>
          <p:cNvSpPr txBox="1"/>
          <p:nvPr/>
        </p:nvSpPr>
        <p:spPr>
          <a:xfrm>
            <a:off x="0" y="164465"/>
            <a:ext cx="12192000" cy="642620"/>
          </a:xfrm>
          <a:prstGeom prst="rect">
            <a:avLst/>
          </a:prstGeom>
          <a:solidFill>
            <a:schemeClr val="accent1"/>
          </a:solidFill>
        </p:spPr>
        <p:txBody>
          <a:bodyPr wrap="square" rtlCol="0">
            <a:noAutofit/>
          </a:bodyPr>
          <a:p>
            <a:pPr algn="ctr"/>
            <a:r>
              <a:rPr lang="en-US" sz="3200">
                <a:sym typeface="+mn-ea"/>
              </a:rPr>
              <a:t>Etiology for Intestinal Failure</a:t>
            </a:r>
            <a:endParaRPr lang="en-US" sz="3200"/>
          </a:p>
          <a:p>
            <a:pPr algn="ctr"/>
            <a:endParaRPr 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WJG-27-3440-g001"/>
          <p:cNvPicPr>
            <a:picLocks noChangeAspect="1"/>
          </p:cNvPicPr>
          <p:nvPr/>
        </p:nvPicPr>
        <p:blipFill>
          <a:blip r:embed="rId1"/>
          <a:stretch>
            <a:fillRect/>
          </a:stretch>
        </p:blipFill>
        <p:spPr>
          <a:xfrm>
            <a:off x="635" y="0"/>
            <a:ext cx="12191365" cy="6857365"/>
          </a:xfrm>
          <a:prstGeom prst="rect">
            <a:avLst/>
          </a:prstGeom>
        </p:spPr>
      </p:pic>
      <p:sp>
        <p:nvSpPr>
          <p:cNvPr id="7" name="Text Box 6"/>
          <p:cNvSpPr txBox="1"/>
          <p:nvPr/>
        </p:nvSpPr>
        <p:spPr>
          <a:xfrm>
            <a:off x="635" y="635"/>
            <a:ext cx="4164965" cy="805180"/>
          </a:xfrm>
          <a:prstGeom prst="rect">
            <a:avLst/>
          </a:prstGeom>
          <a:gradFill>
            <a:gsLst>
              <a:gs pos="0">
                <a:srgbClr val="FBFB11"/>
              </a:gs>
              <a:gs pos="100000">
                <a:srgbClr val="838309"/>
              </a:gs>
            </a:gsLst>
            <a:lin scaled="0"/>
          </a:gradFill>
        </p:spPr>
        <p:txBody>
          <a:bodyPr wrap="square" rtlCol="0">
            <a:noAutofit/>
          </a:bodyPr>
          <a:p>
            <a:r>
              <a:rPr lang="en-US" sz="4800"/>
              <a:t>Classification</a:t>
            </a:r>
            <a:endParaRPr lang="en-US" sz="4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13293</Words>
  <Application>WPS Presentation</Application>
  <PresentationFormat>Widescreen</PresentationFormat>
  <Paragraphs>303</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SimSun</vt:lpstr>
      <vt:lpstr>Wingdings</vt:lpstr>
      <vt:lpstr>Calibri</vt:lpstr>
      <vt:lpstr>Times New Roman</vt:lpstr>
      <vt:lpstr>Symbol</vt:lpstr>
      <vt:lpstr>Microsoft YaHei</vt:lpstr>
      <vt:lpstr>Arial Unicode MS</vt:lpstr>
      <vt:lpstr>Calibri Light</vt:lpstr>
      <vt:lpstr>Wingdings</vt:lpstr>
      <vt:lpstr>Office Theme</vt:lpstr>
      <vt:lpstr>PowerPoint 演示文稿</vt:lpstr>
      <vt:lpstr>PowerPoint 演示文稿</vt:lpstr>
      <vt:lpstr>Agenda</vt:lpstr>
      <vt:lpstr>Introduction for normal intestine</vt:lpstr>
      <vt:lpstr>Intestinal Failure_(IF)</vt:lpstr>
      <vt:lpstr>PowerPoint 演示文稿</vt:lpstr>
      <vt:lpstr>PowerPoint 演示文稿</vt:lpstr>
      <vt:lpstr>PowerPoint 演示文稿</vt:lpstr>
      <vt:lpstr>PowerPoint 演示文稿</vt:lpstr>
      <vt:lpstr>Classification</vt:lpstr>
      <vt:lpstr>PowerPoint 演示文稿</vt:lpstr>
      <vt:lpstr>PowerPoint 演示文稿</vt:lpstr>
      <vt:lpstr> Intestinal Rehabilitation</vt:lpstr>
      <vt:lpstr>What are intestinal growth factors?</vt:lpstr>
      <vt:lpstr>How do they work?</vt:lpstr>
      <vt:lpstr>PowerPoint 演示文稿</vt:lpstr>
      <vt:lpstr>Who could this be helpful for?</vt:lpstr>
      <vt:lpstr>Who is this not helpful for?</vt:lpstr>
      <vt:lpstr>What are the benefits?</vt:lpstr>
      <vt:lpstr>What are the side-effects?</vt:lpstr>
      <vt:lpstr>PowerPoint 演示文稿</vt:lpstr>
      <vt:lpstr>Factors suggesting inability to wean from parenteral support (mainly in SBS)</vt:lpstr>
      <vt:lpstr>Medical Management</vt:lpstr>
      <vt:lpstr>PowerPoint 演示文稿</vt:lpstr>
      <vt:lpstr>Surgical Management</vt:lpstr>
      <vt:lpstr>Take-Home Messages for Gastroenterologists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intestinal failure</dc:title>
  <dc:creator/>
  <cp:lastModifiedBy>matrix</cp:lastModifiedBy>
  <cp:revision>9</cp:revision>
  <dcterms:created xsi:type="dcterms:W3CDTF">2024-04-30T19:14:00Z</dcterms:created>
  <dcterms:modified xsi:type="dcterms:W3CDTF">1980-01-01T08:24:44Z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DB06FF8E862341BAB302870C7451E53D_11</vt:lpwstr>
  </property>
  <property fmtid="{D5CDD505-2E9C-101B-9397-08002B2CF9AE}" pid="3" name="KSOProductBuildVer">
    <vt:lpwstr>1033-12.2.0.16731</vt:lpwstr>
  </property>
</Properties>
</file>